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342" r:id="rId2"/>
    <p:sldId id="352" r:id="rId3"/>
    <p:sldId id="353" r:id="rId4"/>
    <p:sldId id="351" r:id="rId5"/>
    <p:sldId id="355" r:id="rId6"/>
    <p:sldId id="357" r:id="rId7"/>
    <p:sldId id="371" r:id="rId8"/>
    <p:sldId id="348" r:id="rId9"/>
    <p:sldId id="358" r:id="rId10"/>
    <p:sldId id="359" r:id="rId11"/>
    <p:sldId id="360" r:id="rId12"/>
    <p:sldId id="361" r:id="rId13"/>
    <p:sldId id="362" r:id="rId14"/>
    <p:sldId id="372" r:id="rId15"/>
    <p:sldId id="363" r:id="rId16"/>
    <p:sldId id="373" r:id="rId17"/>
    <p:sldId id="364" r:id="rId18"/>
    <p:sldId id="374" r:id="rId19"/>
    <p:sldId id="365" r:id="rId20"/>
    <p:sldId id="366" r:id="rId21"/>
    <p:sldId id="367" r:id="rId22"/>
    <p:sldId id="368" r:id="rId23"/>
    <p:sldId id="369" r:id="rId24"/>
    <p:sldId id="370" r:id="rId25"/>
    <p:sldId id="375" r:id="rId26"/>
    <p:sldId id="35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EDD761-CA60-891A-17F1-E1F181E1E7EF}" v="515" dt="2023-10-12T00:53:46.967"/>
    <p1510:client id="{2ACE692A-7E42-1C73-D381-36C4E5F77A4F}" v="285" dt="2023-12-01T03:53:45.682"/>
    <p1510:client id="{2F1B6FAB-2BED-62E3-EDB0-8B86C2D40D10}" v="1751" dt="2023-12-01T04:37:38.862"/>
    <p1510:client id="{792B34C3-B465-859F-B5E8-8ACC8ED1FF55}" v="23" dt="2023-10-12T03:17:26.543"/>
    <p1510:client id="{D23A1946-569B-57F7-07ED-49F1A075F3FE}" v="875" dt="2023-10-12T01:23:27.580"/>
    <p1510:client id="{F5E9010F-CB68-436F-9236-E154AB762ED0}" v="75" dt="2023-10-12T00:16:48.5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646"/>
  </p:normalViewPr>
  <p:slideViewPr>
    <p:cSldViewPr snapToGrid="0" snapToObjects="1" showGuides="1">
      <p:cViewPr varScale="1">
        <p:scale>
          <a:sx n="109" d="100"/>
          <a:sy n="109" d="100"/>
        </p:scale>
        <p:origin x="63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7741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765161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72360" y="3794725"/>
            <a:ext cx="12191997" cy="781119"/>
          </a:xfrm>
        </p:spPr>
        <p:txBody>
          <a:bodyPr vert="horz" lIns="91440" tIns="45720" rIns="91440" bIns="45720" rtlCol="0" anchor="t">
            <a:noAutofit/>
          </a:bodyPr>
          <a:lstStyle/>
          <a:p>
            <a:r>
              <a:rPr lang="en-US" dirty="0">
                <a:latin typeface="Biome Light"/>
                <a:cs typeface="Biome Light"/>
              </a:rPr>
              <a:t>Failure Prediction</a:t>
            </a:r>
            <a:endParaRPr lang="en-US" dirty="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723049"/>
            <a:ext cx="12192000" cy="1132941"/>
          </a:xfrm>
        </p:spPr>
        <p:txBody>
          <a:bodyPr/>
          <a:lstStyle/>
          <a:p>
            <a:r>
              <a:rPr lang="en-US" dirty="0">
                <a:cs typeface="Arial"/>
              </a:rPr>
              <a:t>TEAM 14</a:t>
            </a:r>
            <a:endParaRPr lang="en-US" dirty="0"/>
          </a:p>
        </p:txBody>
      </p:sp>
      <p:sp>
        <p:nvSpPr>
          <p:cNvPr id="6" name="Title 1">
            <a:extLst>
              <a:ext uri="{FF2B5EF4-FFF2-40B4-BE49-F238E27FC236}">
                <a16:creationId xmlns:a16="http://schemas.microsoft.com/office/drawing/2014/main" id="{96901EF4-E1B0-B0E5-9C23-9AE588CC77C1}"/>
              </a:ext>
            </a:extLst>
          </p:cNvPr>
          <p:cNvSpPr txBox="1">
            <a:spLocks/>
          </p:cNvSpPr>
          <p:nvPr/>
        </p:nvSpPr>
        <p:spPr>
          <a:xfrm>
            <a:off x="1439089" y="2521678"/>
            <a:ext cx="9659269" cy="116488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spc="2200" baseline="0">
                <a:solidFill>
                  <a:schemeClr val="accent5"/>
                </a:solidFill>
                <a:latin typeface="+mj-lt"/>
                <a:ea typeface="+mj-ea"/>
                <a:cs typeface="Biome" panose="020B0503030204020804" pitchFamily="34" charset="0"/>
              </a:defRPr>
            </a:lvl1pPr>
          </a:lstStyle>
          <a:p>
            <a:r>
              <a:rPr lang="en-US" dirty="0">
                <a:cs typeface="Biome"/>
              </a:rPr>
              <a:t>Project </a:t>
            </a:r>
            <a:endParaRPr lang="en-US" dirty="0"/>
          </a:p>
        </p:txBody>
      </p:sp>
      <p:sp>
        <p:nvSpPr>
          <p:cNvPr id="5" name="Subtitle 3">
            <a:extLst>
              <a:ext uri="{FF2B5EF4-FFF2-40B4-BE49-F238E27FC236}">
                <a16:creationId xmlns:a16="http://schemas.microsoft.com/office/drawing/2014/main" id="{CD17A4FA-A8EA-2FC5-9D26-EDE3E808A0CA}"/>
              </a:ext>
            </a:extLst>
          </p:cNvPr>
          <p:cNvSpPr txBox="1">
            <a:spLocks/>
          </p:cNvSpPr>
          <p:nvPr/>
        </p:nvSpPr>
        <p:spPr>
          <a:xfrm>
            <a:off x="161475" y="636054"/>
            <a:ext cx="12191997" cy="7811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500" dirty="0">
                <a:latin typeface="Biome Light"/>
                <a:cs typeface="Biome Light"/>
              </a:rPr>
              <a:t>INTRODUCTION TO DATA SCIENCE</a:t>
            </a:r>
            <a:endParaRPr lang="en-US" sz="2500"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Linear Regression</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3" name="Picture 2" descr="A screenshot of a computer screen&#10;&#10;Description automatically generated">
            <a:extLst>
              <a:ext uri="{FF2B5EF4-FFF2-40B4-BE49-F238E27FC236}">
                <a16:creationId xmlns:a16="http://schemas.microsoft.com/office/drawing/2014/main" id="{E0D2081B-8F6D-D117-BD27-4CBC3F40F067}"/>
              </a:ext>
            </a:extLst>
          </p:cNvPr>
          <p:cNvPicPr>
            <a:picLocks noChangeAspect="1"/>
          </p:cNvPicPr>
          <p:nvPr/>
        </p:nvPicPr>
        <p:blipFill>
          <a:blip r:embed="rId2"/>
          <a:stretch>
            <a:fillRect/>
          </a:stretch>
        </p:blipFill>
        <p:spPr>
          <a:xfrm>
            <a:off x="3667125" y="1485900"/>
            <a:ext cx="4171950" cy="1152525"/>
          </a:xfrm>
          <a:prstGeom prst="rect">
            <a:avLst/>
          </a:prstGeom>
        </p:spPr>
      </p:pic>
      <p:pic>
        <p:nvPicPr>
          <p:cNvPr id="4" name="Picture 3">
            <a:extLst>
              <a:ext uri="{FF2B5EF4-FFF2-40B4-BE49-F238E27FC236}">
                <a16:creationId xmlns:a16="http://schemas.microsoft.com/office/drawing/2014/main" id="{21CC9B62-B950-D9C6-A320-9A5FB3D71C63}"/>
              </a:ext>
            </a:extLst>
          </p:cNvPr>
          <p:cNvPicPr>
            <a:picLocks noChangeAspect="1"/>
          </p:cNvPicPr>
          <p:nvPr/>
        </p:nvPicPr>
        <p:blipFill>
          <a:blip r:embed="rId3"/>
          <a:stretch>
            <a:fillRect/>
          </a:stretch>
        </p:blipFill>
        <p:spPr>
          <a:xfrm>
            <a:off x="962025" y="2819400"/>
            <a:ext cx="4683396" cy="3905250"/>
          </a:xfrm>
          <a:prstGeom prst="rect">
            <a:avLst/>
          </a:prstGeom>
        </p:spPr>
      </p:pic>
      <p:pic>
        <p:nvPicPr>
          <p:cNvPr id="5" name="Picture 4" descr="A yellow and purple squares with numbers and a green line&#10;&#10;Description automatically generated">
            <a:extLst>
              <a:ext uri="{FF2B5EF4-FFF2-40B4-BE49-F238E27FC236}">
                <a16:creationId xmlns:a16="http://schemas.microsoft.com/office/drawing/2014/main" id="{DD190A48-377C-B461-C55D-DD81D1307F3B}"/>
              </a:ext>
            </a:extLst>
          </p:cNvPr>
          <p:cNvPicPr>
            <a:picLocks noChangeAspect="1"/>
          </p:cNvPicPr>
          <p:nvPr/>
        </p:nvPicPr>
        <p:blipFill>
          <a:blip r:embed="rId4"/>
          <a:stretch>
            <a:fillRect/>
          </a:stretch>
        </p:blipFill>
        <p:spPr>
          <a:xfrm>
            <a:off x="5943600" y="2819400"/>
            <a:ext cx="4686300" cy="3905250"/>
          </a:xfrm>
          <a:prstGeom prst="rect">
            <a:avLst/>
          </a:prstGeom>
        </p:spPr>
      </p:pic>
    </p:spTree>
    <p:extLst>
      <p:ext uri="{BB962C8B-B14F-4D97-AF65-F5344CB8AC3E}">
        <p14:creationId xmlns:p14="http://schemas.microsoft.com/office/powerpoint/2010/main" val="1289220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Naïve Bayes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11</a:t>
            </a:fld>
            <a:endParaRPr lang="en-US" dirty="0"/>
          </a:p>
        </p:txBody>
      </p:sp>
      <p:pic>
        <p:nvPicPr>
          <p:cNvPr id="3" name="Picture 2" descr="A blue squares with white numbers&#10;&#10;Description automatically generated">
            <a:extLst>
              <a:ext uri="{FF2B5EF4-FFF2-40B4-BE49-F238E27FC236}">
                <a16:creationId xmlns:a16="http://schemas.microsoft.com/office/drawing/2014/main" id="{1FFE1CAB-98F4-2748-8317-F7C1D5C32D36}"/>
              </a:ext>
            </a:extLst>
          </p:cNvPr>
          <p:cNvPicPr>
            <a:picLocks noChangeAspect="1"/>
          </p:cNvPicPr>
          <p:nvPr/>
        </p:nvPicPr>
        <p:blipFill>
          <a:blip r:embed="rId2"/>
          <a:stretch>
            <a:fillRect/>
          </a:stretch>
        </p:blipFill>
        <p:spPr>
          <a:xfrm>
            <a:off x="4086225" y="3219450"/>
            <a:ext cx="3819525" cy="344805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54030077-B063-DAD0-96AE-3E7D98A440CE}"/>
              </a:ext>
            </a:extLst>
          </p:cNvPr>
          <p:cNvPicPr>
            <a:picLocks noChangeAspect="1"/>
          </p:cNvPicPr>
          <p:nvPr/>
        </p:nvPicPr>
        <p:blipFill>
          <a:blip r:embed="rId3"/>
          <a:stretch>
            <a:fillRect/>
          </a:stretch>
        </p:blipFill>
        <p:spPr>
          <a:xfrm>
            <a:off x="4162425" y="1514475"/>
            <a:ext cx="3895725" cy="1390650"/>
          </a:xfrm>
          <a:prstGeom prst="rect">
            <a:avLst/>
          </a:prstGeom>
        </p:spPr>
      </p:pic>
      <p:pic>
        <p:nvPicPr>
          <p:cNvPr id="5" name="Picture 4" descr="A blue squares with white numbers&#10;&#10;Description automatically generated">
            <a:extLst>
              <a:ext uri="{FF2B5EF4-FFF2-40B4-BE49-F238E27FC236}">
                <a16:creationId xmlns:a16="http://schemas.microsoft.com/office/drawing/2014/main" id="{30B25A72-AB84-21C4-7A0B-22FBC1CC2FAE}"/>
              </a:ext>
            </a:extLst>
          </p:cNvPr>
          <p:cNvPicPr>
            <a:picLocks noChangeAspect="1"/>
          </p:cNvPicPr>
          <p:nvPr/>
        </p:nvPicPr>
        <p:blipFill>
          <a:blip r:embed="rId4"/>
          <a:stretch>
            <a:fillRect/>
          </a:stretch>
        </p:blipFill>
        <p:spPr>
          <a:xfrm>
            <a:off x="66675" y="3219450"/>
            <a:ext cx="3971925" cy="344805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BE7C13E3-0D26-CD14-BC32-2B2F1E44D3FF}"/>
              </a:ext>
            </a:extLst>
          </p:cNvPr>
          <p:cNvPicPr>
            <a:picLocks noChangeAspect="1"/>
          </p:cNvPicPr>
          <p:nvPr/>
        </p:nvPicPr>
        <p:blipFill>
          <a:blip r:embed="rId5"/>
          <a:stretch>
            <a:fillRect/>
          </a:stretch>
        </p:blipFill>
        <p:spPr>
          <a:xfrm>
            <a:off x="85725" y="1457325"/>
            <a:ext cx="3971925" cy="150495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4FBF51EB-5EE0-77B4-7B51-CE58DD3A62DB}"/>
              </a:ext>
            </a:extLst>
          </p:cNvPr>
          <p:cNvPicPr>
            <a:picLocks noChangeAspect="1"/>
          </p:cNvPicPr>
          <p:nvPr/>
        </p:nvPicPr>
        <p:blipFill>
          <a:blip r:embed="rId6"/>
          <a:stretch>
            <a:fillRect/>
          </a:stretch>
        </p:blipFill>
        <p:spPr>
          <a:xfrm>
            <a:off x="8062913" y="1471613"/>
            <a:ext cx="3914775" cy="1476375"/>
          </a:xfrm>
          <a:prstGeom prst="rect">
            <a:avLst/>
          </a:prstGeom>
        </p:spPr>
      </p:pic>
      <p:pic>
        <p:nvPicPr>
          <p:cNvPr id="9" name="Picture 8" descr="A blue squares with white numbers&#10;&#10;Description automatically generated">
            <a:extLst>
              <a:ext uri="{FF2B5EF4-FFF2-40B4-BE49-F238E27FC236}">
                <a16:creationId xmlns:a16="http://schemas.microsoft.com/office/drawing/2014/main" id="{3B155620-524E-EBC9-124D-6C5AE316B70F}"/>
              </a:ext>
            </a:extLst>
          </p:cNvPr>
          <p:cNvPicPr>
            <a:picLocks noChangeAspect="1"/>
          </p:cNvPicPr>
          <p:nvPr/>
        </p:nvPicPr>
        <p:blipFill>
          <a:blip r:embed="rId7"/>
          <a:stretch>
            <a:fillRect/>
          </a:stretch>
        </p:blipFill>
        <p:spPr>
          <a:xfrm>
            <a:off x="7972425" y="3214688"/>
            <a:ext cx="4095750" cy="3448050"/>
          </a:xfrm>
          <a:prstGeom prst="rect">
            <a:avLst/>
          </a:prstGeom>
        </p:spPr>
      </p:pic>
    </p:spTree>
    <p:extLst>
      <p:ext uri="{BB962C8B-B14F-4D97-AF65-F5344CB8AC3E}">
        <p14:creationId xmlns:p14="http://schemas.microsoft.com/office/powerpoint/2010/main" val="1683175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K-Nearest </a:t>
            </a:r>
            <a:r>
              <a:rPr lang="en-US" dirty="0" err="1">
                <a:cs typeface="Biome"/>
              </a:rPr>
              <a:t>Neigbors</a:t>
            </a:r>
            <a:endParaRPr lang="en-US" dirty="0" err="1"/>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12</a:t>
            </a:fld>
            <a:endParaRPr lang="en-US" dirty="0"/>
          </a:p>
        </p:txBody>
      </p:sp>
      <p:pic>
        <p:nvPicPr>
          <p:cNvPr id="4" name="Picture 3" descr="A line graph with blue dots&#10;&#10;Description automatically generated">
            <a:extLst>
              <a:ext uri="{FF2B5EF4-FFF2-40B4-BE49-F238E27FC236}">
                <a16:creationId xmlns:a16="http://schemas.microsoft.com/office/drawing/2014/main" id="{84206762-C5FC-0764-5D62-E2B4776B4827}"/>
              </a:ext>
            </a:extLst>
          </p:cNvPr>
          <p:cNvPicPr>
            <a:picLocks noChangeAspect="1"/>
          </p:cNvPicPr>
          <p:nvPr/>
        </p:nvPicPr>
        <p:blipFill>
          <a:blip r:embed="rId2"/>
          <a:stretch>
            <a:fillRect/>
          </a:stretch>
        </p:blipFill>
        <p:spPr>
          <a:xfrm>
            <a:off x="6000750" y="1466850"/>
            <a:ext cx="5114925" cy="2610020"/>
          </a:xfrm>
          <a:prstGeom prst="rect">
            <a:avLst/>
          </a:prstGeom>
        </p:spPr>
      </p:pic>
      <p:pic>
        <p:nvPicPr>
          <p:cNvPr id="5" name="Picture 4" descr="A graph with blue dots and red lines&#10;&#10;Description automatically generated">
            <a:extLst>
              <a:ext uri="{FF2B5EF4-FFF2-40B4-BE49-F238E27FC236}">
                <a16:creationId xmlns:a16="http://schemas.microsoft.com/office/drawing/2014/main" id="{3C6DF5C6-2F27-5044-BEE4-721D1112DD9F}"/>
              </a:ext>
            </a:extLst>
          </p:cNvPr>
          <p:cNvPicPr>
            <a:picLocks noChangeAspect="1"/>
          </p:cNvPicPr>
          <p:nvPr/>
        </p:nvPicPr>
        <p:blipFill>
          <a:blip r:embed="rId3"/>
          <a:stretch>
            <a:fillRect/>
          </a:stretch>
        </p:blipFill>
        <p:spPr>
          <a:xfrm>
            <a:off x="6000750" y="4076700"/>
            <a:ext cx="5114925" cy="2646827"/>
          </a:xfrm>
          <a:prstGeom prst="rect">
            <a:avLst/>
          </a:prstGeom>
        </p:spPr>
      </p:pic>
      <p:sp>
        <p:nvSpPr>
          <p:cNvPr id="8" name="Text Placeholder 2">
            <a:extLst>
              <a:ext uri="{FF2B5EF4-FFF2-40B4-BE49-F238E27FC236}">
                <a16:creationId xmlns:a16="http://schemas.microsoft.com/office/drawing/2014/main" id="{BA2FD287-4B44-2D29-FF68-49DCE13A8704}"/>
              </a:ext>
            </a:extLst>
          </p:cNvPr>
          <p:cNvSpPr>
            <a:spLocks noGrp="1"/>
          </p:cNvSpPr>
          <p:nvPr>
            <p:ph type="body" sz="quarter" idx="30"/>
          </p:nvPr>
        </p:nvSpPr>
        <p:spPr>
          <a:xfrm>
            <a:off x="1402382" y="6317815"/>
            <a:ext cx="3953594" cy="509671"/>
          </a:xfrm>
        </p:spPr>
        <p:txBody>
          <a:bodyPr/>
          <a:lstStyle/>
          <a:p>
            <a:r>
              <a:rPr lang="en-US" dirty="0">
                <a:cs typeface="Biome"/>
              </a:rPr>
              <a:t>K=3 yields best results</a:t>
            </a:r>
            <a:endParaRPr lang="en-US" dirty="0"/>
          </a:p>
        </p:txBody>
      </p:sp>
      <p:pic>
        <p:nvPicPr>
          <p:cNvPr id="9" name="Picture 8" descr="A yellow and purple squares with numbers&#10;&#10;Description automatically generated">
            <a:extLst>
              <a:ext uri="{FF2B5EF4-FFF2-40B4-BE49-F238E27FC236}">
                <a16:creationId xmlns:a16="http://schemas.microsoft.com/office/drawing/2014/main" id="{EE49AD7D-47FE-D48F-FC34-8D2E734F5F4D}"/>
              </a:ext>
            </a:extLst>
          </p:cNvPr>
          <p:cNvPicPr>
            <a:picLocks noChangeAspect="1"/>
          </p:cNvPicPr>
          <p:nvPr/>
        </p:nvPicPr>
        <p:blipFill>
          <a:blip r:embed="rId4"/>
          <a:stretch>
            <a:fillRect/>
          </a:stretch>
        </p:blipFill>
        <p:spPr>
          <a:xfrm>
            <a:off x="1319212" y="1619250"/>
            <a:ext cx="3800475" cy="3152775"/>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9BE23352-C344-A803-AB68-79B549579502}"/>
              </a:ext>
            </a:extLst>
          </p:cNvPr>
          <p:cNvPicPr>
            <a:picLocks noChangeAspect="1"/>
          </p:cNvPicPr>
          <p:nvPr/>
        </p:nvPicPr>
        <p:blipFill>
          <a:blip r:embed="rId5"/>
          <a:stretch>
            <a:fillRect/>
          </a:stretch>
        </p:blipFill>
        <p:spPr>
          <a:xfrm>
            <a:off x="1252538" y="4962525"/>
            <a:ext cx="4257675" cy="1352550"/>
          </a:xfrm>
          <a:prstGeom prst="rect">
            <a:avLst/>
          </a:prstGeom>
        </p:spPr>
      </p:pic>
    </p:spTree>
    <p:extLst>
      <p:ext uri="{BB962C8B-B14F-4D97-AF65-F5344CB8AC3E}">
        <p14:creationId xmlns:p14="http://schemas.microsoft.com/office/powerpoint/2010/main" val="27111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Random Forest</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13</a:t>
            </a:fld>
            <a:endParaRPr lang="en-US" dirty="0"/>
          </a:p>
        </p:txBody>
      </p:sp>
      <p:pic>
        <p:nvPicPr>
          <p:cNvPr id="3" name="Picture 2" descr="A graph with blue dots&#10;&#10;Description automatically generated">
            <a:extLst>
              <a:ext uri="{FF2B5EF4-FFF2-40B4-BE49-F238E27FC236}">
                <a16:creationId xmlns:a16="http://schemas.microsoft.com/office/drawing/2014/main" id="{2AF4C2A3-7FC2-2494-78FF-70DAC09320A2}"/>
              </a:ext>
            </a:extLst>
          </p:cNvPr>
          <p:cNvPicPr>
            <a:picLocks noChangeAspect="1"/>
          </p:cNvPicPr>
          <p:nvPr/>
        </p:nvPicPr>
        <p:blipFill>
          <a:blip r:embed="rId2"/>
          <a:stretch>
            <a:fillRect/>
          </a:stretch>
        </p:blipFill>
        <p:spPr>
          <a:xfrm>
            <a:off x="171450" y="3095625"/>
            <a:ext cx="6096000" cy="3545308"/>
          </a:xfrm>
          <a:prstGeom prst="rect">
            <a:avLst/>
          </a:prstGeom>
        </p:spPr>
      </p:pic>
      <p:pic>
        <p:nvPicPr>
          <p:cNvPr id="4" name="Picture 3" descr="A blue and white chart with numbers and labels&#10;&#10;Description automatically generated">
            <a:extLst>
              <a:ext uri="{FF2B5EF4-FFF2-40B4-BE49-F238E27FC236}">
                <a16:creationId xmlns:a16="http://schemas.microsoft.com/office/drawing/2014/main" id="{67021DE0-CB67-9AA1-2017-A1F30F204AF6}"/>
              </a:ext>
            </a:extLst>
          </p:cNvPr>
          <p:cNvPicPr>
            <a:picLocks noChangeAspect="1"/>
          </p:cNvPicPr>
          <p:nvPr/>
        </p:nvPicPr>
        <p:blipFill>
          <a:blip r:embed="rId3"/>
          <a:stretch>
            <a:fillRect/>
          </a:stretch>
        </p:blipFill>
        <p:spPr>
          <a:xfrm>
            <a:off x="6534150" y="2171700"/>
            <a:ext cx="4819650" cy="4029075"/>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A4734859-8EEB-39BC-E09A-E9E7EE36C391}"/>
              </a:ext>
            </a:extLst>
          </p:cNvPr>
          <p:cNvPicPr>
            <a:picLocks noChangeAspect="1"/>
          </p:cNvPicPr>
          <p:nvPr/>
        </p:nvPicPr>
        <p:blipFill>
          <a:blip r:embed="rId4"/>
          <a:stretch>
            <a:fillRect/>
          </a:stretch>
        </p:blipFill>
        <p:spPr>
          <a:xfrm>
            <a:off x="219075" y="1495425"/>
            <a:ext cx="6096000" cy="1573654"/>
          </a:xfrm>
          <a:prstGeom prst="rect">
            <a:avLst/>
          </a:prstGeom>
        </p:spPr>
      </p:pic>
    </p:spTree>
    <p:extLst>
      <p:ext uri="{BB962C8B-B14F-4D97-AF65-F5344CB8AC3E}">
        <p14:creationId xmlns:p14="http://schemas.microsoft.com/office/powerpoint/2010/main" val="3884046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Random Forest</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14</a:t>
            </a:fld>
            <a:endParaRPr lang="en-US" dirty="0"/>
          </a:p>
        </p:txBody>
      </p:sp>
      <p:pic>
        <p:nvPicPr>
          <p:cNvPr id="6" name="Picture 5" descr="A graph with blue dots&#10;&#10;Description automatically generated">
            <a:extLst>
              <a:ext uri="{FF2B5EF4-FFF2-40B4-BE49-F238E27FC236}">
                <a16:creationId xmlns:a16="http://schemas.microsoft.com/office/drawing/2014/main" id="{553651BA-824F-67E7-09F5-31299BB62B83}"/>
              </a:ext>
            </a:extLst>
          </p:cNvPr>
          <p:cNvPicPr>
            <a:picLocks noChangeAspect="1"/>
          </p:cNvPicPr>
          <p:nvPr/>
        </p:nvPicPr>
        <p:blipFill>
          <a:blip r:embed="rId2"/>
          <a:stretch>
            <a:fillRect/>
          </a:stretch>
        </p:blipFill>
        <p:spPr>
          <a:xfrm>
            <a:off x="95250" y="2971800"/>
            <a:ext cx="6096000" cy="3749586"/>
          </a:xfrm>
          <a:prstGeom prst="rect">
            <a:avLst/>
          </a:prstGeom>
        </p:spPr>
      </p:pic>
      <p:pic>
        <p:nvPicPr>
          <p:cNvPr id="8" name="Picture 7" descr="A blue and white squares with numbers and labels&#10;&#10;Description automatically generated">
            <a:extLst>
              <a:ext uri="{FF2B5EF4-FFF2-40B4-BE49-F238E27FC236}">
                <a16:creationId xmlns:a16="http://schemas.microsoft.com/office/drawing/2014/main" id="{E8387447-A285-2555-FAFF-E2597FFA9983}"/>
              </a:ext>
            </a:extLst>
          </p:cNvPr>
          <p:cNvPicPr>
            <a:picLocks noChangeAspect="1"/>
          </p:cNvPicPr>
          <p:nvPr/>
        </p:nvPicPr>
        <p:blipFill>
          <a:blip r:embed="rId3"/>
          <a:stretch>
            <a:fillRect/>
          </a:stretch>
        </p:blipFill>
        <p:spPr>
          <a:xfrm>
            <a:off x="6381750" y="2019300"/>
            <a:ext cx="5172075" cy="4324350"/>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B7D159D1-3F7D-8066-B19D-B2D835123591}"/>
              </a:ext>
            </a:extLst>
          </p:cNvPr>
          <p:cNvPicPr>
            <a:picLocks noChangeAspect="1"/>
          </p:cNvPicPr>
          <p:nvPr/>
        </p:nvPicPr>
        <p:blipFill>
          <a:blip r:embed="rId4"/>
          <a:stretch>
            <a:fillRect/>
          </a:stretch>
        </p:blipFill>
        <p:spPr>
          <a:xfrm>
            <a:off x="95250" y="1447800"/>
            <a:ext cx="6096000" cy="1455877"/>
          </a:xfrm>
          <a:prstGeom prst="rect">
            <a:avLst/>
          </a:prstGeom>
        </p:spPr>
      </p:pic>
    </p:spTree>
    <p:extLst>
      <p:ext uri="{BB962C8B-B14F-4D97-AF65-F5344CB8AC3E}">
        <p14:creationId xmlns:p14="http://schemas.microsoft.com/office/powerpoint/2010/main" val="3213284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Support Vector Machine</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15</a:t>
            </a:fld>
            <a:endParaRPr lang="en-US" dirty="0"/>
          </a:p>
        </p:txBody>
      </p:sp>
      <p:pic>
        <p:nvPicPr>
          <p:cNvPr id="8" name="Picture 7" descr="A screenshot of a computer&#10;&#10;Description automatically generated">
            <a:extLst>
              <a:ext uri="{FF2B5EF4-FFF2-40B4-BE49-F238E27FC236}">
                <a16:creationId xmlns:a16="http://schemas.microsoft.com/office/drawing/2014/main" id="{69FF7CDA-F920-C3EA-9898-B68AF919A39C}"/>
              </a:ext>
            </a:extLst>
          </p:cNvPr>
          <p:cNvPicPr>
            <a:picLocks noChangeAspect="1"/>
          </p:cNvPicPr>
          <p:nvPr/>
        </p:nvPicPr>
        <p:blipFill>
          <a:blip r:embed="rId2"/>
          <a:stretch>
            <a:fillRect/>
          </a:stretch>
        </p:blipFill>
        <p:spPr>
          <a:xfrm>
            <a:off x="1438275" y="1809750"/>
            <a:ext cx="3951894" cy="4286250"/>
          </a:xfrm>
          <a:prstGeom prst="rect">
            <a:avLst/>
          </a:prstGeom>
        </p:spPr>
      </p:pic>
      <p:pic>
        <p:nvPicPr>
          <p:cNvPr id="9" name="Picture 8" descr="A screenshot of a graph&#10;&#10;Description automatically generated">
            <a:extLst>
              <a:ext uri="{FF2B5EF4-FFF2-40B4-BE49-F238E27FC236}">
                <a16:creationId xmlns:a16="http://schemas.microsoft.com/office/drawing/2014/main" id="{AAF3A733-A157-C90A-0D43-FB7E9330993F}"/>
              </a:ext>
            </a:extLst>
          </p:cNvPr>
          <p:cNvPicPr>
            <a:picLocks noChangeAspect="1"/>
          </p:cNvPicPr>
          <p:nvPr/>
        </p:nvPicPr>
        <p:blipFill>
          <a:blip r:embed="rId3"/>
          <a:stretch>
            <a:fillRect/>
          </a:stretch>
        </p:blipFill>
        <p:spPr>
          <a:xfrm>
            <a:off x="6638925" y="1809750"/>
            <a:ext cx="3877432" cy="4286250"/>
          </a:xfrm>
          <a:prstGeom prst="rect">
            <a:avLst/>
          </a:prstGeom>
        </p:spPr>
      </p:pic>
      <p:sp>
        <p:nvSpPr>
          <p:cNvPr id="11" name="Text Placeholder 2">
            <a:extLst>
              <a:ext uri="{FF2B5EF4-FFF2-40B4-BE49-F238E27FC236}">
                <a16:creationId xmlns:a16="http://schemas.microsoft.com/office/drawing/2014/main" id="{4CD29D6C-C58B-9F3C-4B62-5AB4AA5A1D11}"/>
              </a:ext>
            </a:extLst>
          </p:cNvPr>
          <p:cNvSpPr>
            <a:spLocks noGrp="1"/>
          </p:cNvSpPr>
          <p:nvPr>
            <p:ph type="body" sz="quarter" idx="30"/>
          </p:nvPr>
        </p:nvSpPr>
        <p:spPr>
          <a:xfrm>
            <a:off x="2059607" y="6146365"/>
            <a:ext cx="3953594" cy="509671"/>
          </a:xfrm>
        </p:spPr>
        <p:txBody>
          <a:bodyPr/>
          <a:lstStyle/>
          <a:p>
            <a:r>
              <a:rPr lang="en-US">
                <a:cs typeface="Biome"/>
              </a:rPr>
              <a:t>Linear Kernel</a:t>
            </a:r>
            <a:endParaRPr lang="en-US"/>
          </a:p>
        </p:txBody>
      </p:sp>
      <p:sp>
        <p:nvSpPr>
          <p:cNvPr id="13" name="Text Placeholder 2">
            <a:extLst>
              <a:ext uri="{FF2B5EF4-FFF2-40B4-BE49-F238E27FC236}">
                <a16:creationId xmlns:a16="http://schemas.microsoft.com/office/drawing/2014/main" id="{F74F4701-947C-B72C-A3A4-21C21423090C}"/>
              </a:ext>
            </a:extLst>
          </p:cNvPr>
          <p:cNvSpPr txBox="1">
            <a:spLocks/>
          </p:cNvSpPr>
          <p:nvPr/>
        </p:nvSpPr>
        <p:spPr>
          <a:xfrm>
            <a:off x="7203107" y="6098740"/>
            <a:ext cx="3953594" cy="50967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Gaussian Kernel</a:t>
            </a:r>
            <a:endParaRPr lang="en-US" dirty="0"/>
          </a:p>
        </p:txBody>
      </p:sp>
    </p:spTree>
    <p:extLst>
      <p:ext uri="{BB962C8B-B14F-4D97-AF65-F5344CB8AC3E}">
        <p14:creationId xmlns:p14="http://schemas.microsoft.com/office/powerpoint/2010/main" val="940101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Support Vector Machine</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
        <p:nvSpPr>
          <p:cNvPr id="13" name="Text Placeholder 2">
            <a:extLst>
              <a:ext uri="{FF2B5EF4-FFF2-40B4-BE49-F238E27FC236}">
                <a16:creationId xmlns:a16="http://schemas.microsoft.com/office/drawing/2014/main" id="{F74F4701-947C-B72C-A3A4-21C21423090C}"/>
              </a:ext>
            </a:extLst>
          </p:cNvPr>
          <p:cNvSpPr txBox="1">
            <a:spLocks/>
          </p:cNvSpPr>
          <p:nvPr/>
        </p:nvSpPr>
        <p:spPr>
          <a:xfrm>
            <a:off x="5383832" y="6098740"/>
            <a:ext cx="5772869" cy="50967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C=1000 yields best prediction</a:t>
            </a:r>
            <a:endParaRPr lang="en-US" dirty="0"/>
          </a:p>
        </p:txBody>
      </p:sp>
      <p:pic>
        <p:nvPicPr>
          <p:cNvPr id="5" name="Picture 4" descr="A screenshot of a computer&#10;&#10;Description automatically generated">
            <a:extLst>
              <a:ext uri="{FF2B5EF4-FFF2-40B4-BE49-F238E27FC236}">
                <a16:creationId xmlns:a16="http://schemas.microsoft.com/office/drawing/2014/main" id="{8B141452-2772-8634-1698-B66E4C2A6C59}"/>
              </a:ext>
            </a:extLst>
          </p:cNvPr>
          <p:cNvPicPr>
            <a:picLocks noChangeAspect="1"/>
          </p:cNvPicPr>
          <p:nvPr/>
        </p:nvPicPr>
        <p:blipFill>
          <a:blip r:embed="rId2"/>
          <a:stretch>
            <a:fillRect/>
          </a:stretch>
        </p:blipFill>
        <p:spPr>
          <a:xfrm>
            <a:off x="447675" y="1666875"/>
            <a:ext cx="4610242" cy="4943475"/>
          </a:xfrm>
          <a:prstGeom prst="rect">
            <a:avLst/>
          </a:prstGeom>
        </p:spPr>
      </p:pic>
      <p:pic>
        <p:nvPicPr>
          <p:cNvPr id="6" name="Picture 5" descr="A graph with a line&#10;&#10;Description automatically generated">
            <a:extLst>
              <a:ext uri="{FF2B5EF4-FFF2-40B4-BE49-F238E27FC236}">
                <a16:creationId xmlns:a16="http://schemas.microsoft.com/office/drawing/2014/main" id="{C53CAD41-CB48-5F7A-8FDF-D779CB6A8210}"/>
              </a:ext>
            </a:extLst>
          </p:cNvPr>
          <p:cNvPicPr>
            <a:picLocks noChangeAspect="1"/>
          </p:cNvPicPr>
          <p:nvPr/>
        </p:nvPicPr>
        <p:blipFill>
          <a:blip r:embed="rId3"/>
          <a:stretch>
            <a:fillRect/>
          </a:stretch>
        </p:blipFill>
        <p:spPr>
          <a:xfrm>
            <a:off x="5419725" y="1762125"/>
            <a:ext cx="5341065" cy="4114800"/>
          </a:xfrm>
          <a:prstGeom prst="rect">
            <a:avLst/>
          </a:prstGeom>
        </p:spPr>
      </p:pic>
    </p:spTree>
    <p:extLst>
      <p:ext uri="{BB962C8B-B14F-4D97-AF65-F5344CB8AC3E}">
        <p14:creationId xmlns:p14="http://schemas.microsoft.com/office/powerpoint/2010/main" val="166200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Features Selection</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17</a:t>
            </a:fld>
            <a:endParaRPr lang="en-US" dirty="0"/>
          </a:p>
        </p:txBody>
      </p:sp>
      <p:pic>
        <p:nvPicPr>
          <p:cNvPr id="4" name="Picture 3">
            <a:extLst>
              <a:ext uri="{FF2B5EF4-FFF2-40B4-BE49-F238E27FC236}">
                <a16:creationId xmlns:a16="http://schemas.microsoft.com/office/drawing/2014/main" id="{76E62BE5-4D93-AAA5-C241-F2FF99052A9F}"/>
              </a:ext>
            </a:extLst>
          </p:cNvPr>
          <p:cNvPicPr>
            <a:picLocks noChangeAspect="1"/>
          </p:cNvPicPr>
          <p:nvPr/>
        </p:nvPicPr>
        <p:blipFill>
          <a:blip r:embed="rId2"/>
          <a:stretch>
            <a:fillRect/>
          </a:stretch>
        </p:blipFill>
        <p:spPr>
          <a:xfrm>
            <a:off x="228600" y="2114550"/>
            <a:ext cx="5734050" cy="4147170"/>
          </a:xfrm>
          <a:prstGeom prst="rect">
            <a:avLst/>
          </a:prstGeom>
        </p:spPr>
      </p:pic>
      <p:pic>
        <p:nvPicPr>
          <p:cNvPr id="5" name="Picture 4">
            <a:extLst>
              <a:ext uri="{FF2B5EF4-FFF2-40B4-BE49-F238E27FC236}">
                <a16:creationId xmlns:a16="http://schemas.microsoft.com/office/drawing/2014/main" id="{288AA0DA-1051-77E1-69F0-38826A8C0DDE}"/>
              </a:ext>
            </a:extLst>
          </p:cNvPr>
          <p:cNvPicPr>
            <a:picLocks noChangeAspect="1"/>
          </p:cNvPicPr>
          <p:nvPr/>
        </p:nvPicPr>
        <p:blipFill>
          <a:blip r:embed="rId3"/>
          <a:stretch>
            <a:fillRect/>
          </a:stretch>
        </p:blipFill>
        <p:spPr>
          <a:xfrm>
            <a:off x="6038850" y="2111558"/>
            <a:ext cx="5895975" cy="4149359"/>
          </a:xfrm>
          <a:prstGeom prst="rect">
            <a:avLst/>
          </a:prstGeom>
        </p:spPr>
      </p:pic>
      <p:sp>
        <p:nvSpPr>
          <p:cNvPr id="8" name="Text Placeholder 2">
            <a:extLst>
              <a:ext uri="{FF2B5EF4-FFF2-40B4-BE49-F238E27FC236}">
                <a16:creationId xmlns:a16="http://schemas.microsoft.com/office/drawing/2014/main" id="{943BD95C-B422-05C1-641B-E65808CF7319}"/>
              </a:ext>
            </a:extLst>
          </p:cNvPr>
          <p:cNvSpPr txBox="1">
            <a:spLocks/>
          </p:cNvSpPr>
          <p:nvPr/>
        </p:nvSpPr>
        <p:spPr>
          <a:xfrm>
            <a:off x="4040807" y="1460065"/>
            <a:ext cx="3953594" cy="50967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Lasso Cross Validation</a:t>
            </a:r>
            <a:endParaRPr lang="en-US" dirty="0"/>
          </a:p>
        </p:txBody>
      </p:sp>
    </p:spTree>
    <p:extLst>
      <p:ext uri="{BB962C8B-B14F-4D97-AF65-F5344CB8AC3E}">
        <p14:creationId xmlns:p14="http://schemas.microsoft.com/office/powerpoint/2010/main" val="3886981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Features Selection</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
        <p:nvSpPr>
          <p:cNvPr id="8" name="Text Placeholder 2">
            <a:extLst>
              <a:ext uri="{FF2B5EF4-FFF2-40B4-BE49-F238E27FC236}">
                <a16:creationId xmlns:a16="http://schemas.microsoft.com/office/drawing/2014/main" id="{943BD95C-B422-05C1-641B-E65808CF7319}"/>
              </a:ext>
            </a:extLst>
          </p:cNvPr>
          <p:cNvSpPr txBox="1">
            <a:spLocks/>
          </p:cNvSpPr>
          <p:nvPr/>
        </p:nvSpPr>
        <p:spPr>
          <a:xfrm>
            <a:off x="4040807" y="1460065"/>
            <a:ext cx="3953594" cy="50967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Lasso Cross Validation</a:t>
            </a:r>
            <a:endParaRPr lang="en-US" dirty="0"/>
          </a:p>
        </p:txBody>
      </p:sp>
      <p:pic>
        <p:nvPicPr>
          <p:cNvPr id="3" name="Picture 2" descr="A screenshot of a computer&#10;&#10;Description automatically generated">
            <a:extLst>
              <a:ext uri="{FF2B5EF4-FFF2-40B4-BE49-F238E27FC236}">
                <a16:creationId xmlns:a16="http://schemas.microsoft.com/office/drawing/2014/main" id="{B2BFA977-1856-B0EF-C8F3-FBE3D0133B77}"/>
              </a:ext>
            </a:extLst>
          </p:cNvPr>
          <p:cNvPicPr>
            <a:picLocks noChangeAspect="1"/>
          </p:cNvPicPr>
          <p:nvPr/>
        </p:nvPicPr>
        <p:blipFill>
          <a:blip r:embed="rId2"/>
          <a:stretch>
            <a:fillRect/>
          </a:stretch>
        </p:blipFill>
        <p:spPr>
          <a:xfrm>
            <a:off x="1781175" y="2200275"/>
            <a:ext cx="3852847" cy="41148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2394868-BD20-9395-3377-418D01E55971}"/>
              </a:ext>
            </a:extLst>
          </p:cNvPr>
          <p:cNvPicPr>
            <a:picLocks noChangeAspect="1"/>
          </p:cNvPicPr>
          <p:nvPr/>
        </p:nvPicPr>
        <p:blipFill>
          <a:blip r:embed="rId3"/>
          <a:stretch>
            <a:fillRect/>
          </a:stretch>
        </p:blipFill>
        <p:spPr>
          <a:xfrm>
            <a:off x="6562725" y="2200275"/>
            <a:ext cx="3912879" cy="4114800"/>
          </a:xfrm>
          <a:prstGeom prst="rect">
            <a:avLst/>
          </a:prstGeom>
        </p:spPr>
      </p:pic>
      <p:sp>
        <p:nvSpPr>
          <p:cNvPr id="9" name="Text Placeholder 2">
            <a:extLst>
              <a:ext uri="{FF2B5EF4-FFF2-40B4-BE49-F238E27FC236}">
                <a16:creationId xmlns:a16="http://schemas.microsoft.com/office/drawing/2014/main" id="{10AFEFB8-52E0-2368-C13E-F8E9F09E92D2}"/>
              </a:ext>
            </a:extLst>
          </p:cNvPr>
          <p:cNvSpPr txBox="1">
            <a:spLocks/>
          </p:cNvSpPr>
          <p:nvPr/>
        </p:nvSpPr>
        <p:spPr>
          <a:xfrm>
            <a:off x="1659557" y="6241614"/>
            <a:ext cx="4210769" cy="50967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Before feature selection</a:t>
            </a:r>
            <a:endParaRPr lang="en-US" dirty="0"/>
          </a:p>
        </p:txBody>
      </p:sp>
      <p:sp>
        <p:nvSpPr>
          <p:cNvPr id="11" name="Text Placeholder 2">
            <a:extLst>
              <a:ext uri="{FF2B5EF4-FFF2-40B4-BE49-F238E27FC236}">
                <a16:creationId xmlns:a16="http://schemas.microsoft.com/office/drawing/2014/main" id="{B9FC1CC1-B41B-969C-BD74-8AF38575DABF}"/>
              </a:ext>
            </a:extLst>
          </p:cNvPr>
          <p:cNvSpPr txBox="1">
            <a:spLocks/>
          </p:cNvSpPr>
          <p:nvPr/>
        </p:nvSpPr>
        <p:spPr>
          <a:xfrm>
            <a:off x="6660182" y="6251139"/>
            <a:ext cx="4210769" cy="50967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After feature selection</a:t>
            </a:r>
            <a:endParaRPr lang="en-US" dirty="0"/>
          </a:p>
        </p:txBody>
      </p:sp>
    </p:spTree>
    <p:extLst>
      <p:ext uri="{BB962C8B-B14F-4D97-AF65-F5344CB8AC3E}">
        <p14:creationId xmlns:p14="http://schemas.microsoft.com/office/powerpoint/2010/main" val="805212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Bidirectional Elimination</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19</a:t>
            </a:fld>
            <a:endParaRPr lang="en-US" dirty="0"/>
          </a:p>
        </p:txBody>
      </p:sp>
      <p:pic>
        <p:nvPicPr>
          <p:cNvPr id="3" name="Picture 2" descr="A screenshot of a computer&#10;&#10;Description automatically generated">
            <a:extLst>
              <a:ext uri="{FF2B5EF4-FFF2-40B4-BE49-F238E27FC236}">
                <a16:creationId xmlns:a16="http://schemas.microsoft.com/office/drawing/2014/main" id="{B054454B-3192-F3DE-89F1-BF80C6C67EF2}"/>
              </a:ext>
            </a:extLst>
          </p:cNvPr>
          <p:cNvPicPr>
            <a:picLocks noChangeAspect="1"/>
          </p:cNvPicPr>
          <p:nvPr/>
        </p:nvPicPr>
        <p:blipFill>
          <a:blip r:embed="rId2"/>
          <a:stretch>
            <a:fillRect/>
          </a:stretch>
        </p:blipFill>
        <p:spPr>
          <a:xfrm>
            <a:off x="6334125" y="1905000"/>
            <a:ext cx="3664424" cy="41148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DAAA3F94-29B4-EA00-EF76-48FD021FED50}"/>
              </a:ext>
            </a:extLst>
          </p:cNvPr>
          <p:cNvPicPr>
            <a:picLocks noChangeAspect="1"/>
          </p:cNvPicPr>
          <p:nvPr/>
        </p:nvPicPr>
        <p:blipFill>
          <a:blip r:embed="rId3"/>
          <a:stretch>
            <a:fillRect/>
          </a:stretch>
        </p:blipFill>
        <p:spPr>
          <a:xfrm>
            <a:off x="1933575" y="1905000"/>
            <a:ext cx="3538592" cy="4114800"/>
          </a:xfrm>
          <a:prstGeom prst="rect">
            <a:avLst/>
          </a:prstGeom>
        </p:spPr>
      </p:pic>
      <p:sp>
        <p:nvSpPr>
          <p:cNvPr id="6" name="Text Placeholder 2">
            <a:extLst>
              <a:ext uri="{FF2B5EF4-FFF2-40B4-BE49-F238E27FC236}">
                <a16:creationId xmlns:a16="http://schemas.microsoft.com/office/drawing/2014/main" id="{E6EF9FA7-3CC0-BABC-B4AA-778EE412909F}"/>
              </a:ext>
            </a:extLst>
          </p:cNvPr>
          <p:cNvSpPr txBox="1">
            <a:spLocks/>
          </p:cNvSpPr>
          <p:nvPr/>
        </p:nvSpPr>
        <p:spPr>
          <a:xfrm>
            <a:off x="1450007" y="6089214"/>
            <a:ext cx="4210769" cy="50967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Before feature selection</a:t>
            </a:r>
            <a:endParaRPr lang="en-US" dirty="0"/>
          </a:p>
        </p:txBody>
      </p:sp>
      <p:sp>
        <p:nvSpPr>
          <p:cNvPr id="9" name="Text Placeholder 2">
            <a:extLst>
              <a:ext uri="{FF2B5EF4-FFF2-40B4-BE49-F238E27FC236}">
                <a16:creationId xmlns:a16="http://schemas.microsoft.com/office/drawing/2014/main" id="{775656C8-858F-1DB6-4499-17D8BEBB53A6}"/>
              </a:ext>
            </a:extLst>
          </p:cNvPr>
          <p:cNvSpPr txBox="1">
            <a:spLocks/>
          </p:cNvSpPr>
          <p:nvPr/>
        </p:nvSpPr>
        <p:spPr>
          <a:xfrm>
            <a:off x="6450632" y="6098739"/>
            <a:ext cx="4210769" cy="50967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After feature selection</a:t>
            </a:r>
            <a:endParaRPr lang="en-US" dirty="0"/>
          </a:p>
        </p:txBody>
      </p:sp>
    </p:spTree>
    <p:extLst>
      <p:ext uri="{BB962C8B-B14F-4D97-AF65-F5344CB8AC3E}">
        <p14:creationId xmlns:p14="http://schemas.microsoft.com/office/powerpoint/2010/main" val="1964626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Team members</a:t>
            </a:r>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93723" y="5084372"/>
            <a:ext cx="2522391" cy="496713"/>
          </a:xfrm>
        </p:spPr>
        <p:txBody>
          <a:bodyPr/>
          <a:lstStyle/>
          <a:p>
            <a:r>
              <a:rPr lang="en-US" dirty="0">
                <a:cs typeface="Biome"/>
              </a:rPr>
              <a:t>Pham</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13" name="Text Placeholder 27">
            <a:extLst>
              <a:ext uri="{FF2B5EF4-FFF2-40B4-BE49-F238E27FC236}">
                <a16:creationId xmlns:a16="http://schemas.microsoft.com/office/drawing/2014/main" id="{566D8A4B-5508-AB88-A3BB-3789A6CB8F61}"/>
              </a:ext>
            </a:extLst>
          </p:cNvPr>
          <p:cNvSpPr txBox="1">
            <a:spLocks/>
          </p:cNvSpPr>
          <p:nvPr/>
        </p:nvSpPr>
        <p:spPr>
          <a:xfrm>
            <a:off x="4830409" y="5109772"/>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Haven</a:t>
            </a:r>
            <a:endParaRPr lang="en-US" dirty="0"/>
          </a:p>
        </p:txBody>
      </p:sp>
      <p:sp>
        <p:nvSpPr>
          <p:cNvPr id="14" name="Text Placeholder 27">
            <a:extLst>
              <a:ext uri="{FF2B5EF4-FFF2-40B4-BE49-F238E27FC236}">
                <a16:creationId xmlns:a16="http://schemas.microsoft.com/office/drawing/2014/main" id="{438FF72F-C96D-BA6A-3087-4EB865B2C156}"/>
              </a:ext>
            </a:extLst>
          </p:cNvPr>
          <p:cNvSpPr txBox="1">
            <a:spLocks/>
          </p:cNvSpPr>
          <p:nvPr/>
        </p:nvSpPr>
        <p:spPr>
          <a:xfrm>
            <a:off x="8133435" y="5068180"/>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Segoe UI"/>
                <a:cs typeface="Segoe UI"/>
              </a:rPr>
              <a:t>Hussain</a:t>
            </a:r>
          </a:p>
        </p:txBody>
      </p:sp>
      <p:pic>
        <p:nvPicPr>
          <p:cNvPr id="16" name="Picture 15" descr="profile image">
            <a:extLst>
              <a:ext uri="{FF2B5EF4-FFF2-40B4-BE49-F238E27FC236}">
                <a16:creationId xmlns:a16="http://schemas.microsoft.com/office/drawing/2014/main" id="{50D8A372-8B2A-CC29-493D-B4384F58AE41}"/>
              </a:ext>
            </a:extLst>
          </p:cNvPr>
          <p:cNvPicPr>
            <a:picLocks noChangeAspect="1"/>
          </p:cNvPicPr>
          <p:nvPr/>
        </p:nvPicPr>
        <p:blipFill>
          <a:blip r:embed="rId3"/>
          <a:stretch>
            <a:fillRect/>
          </a:stretch>
        </p:blipFill>
        <p:spPr>
          <a:xfrm>
            <a:off x="1912621" y="3145026"/>
            <a:ext cx="1880559" cy="18805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Profile photo of Daeul Lee">
            <a:extLst>
              <a:ext uri="{FF2B5EF4-FFF2-40B4-BE49-F238E27FC236}">
                <a16:creationId xmlns:a16="http://schemas.microsoft.com/office/drawing/2014/main" id="{155637B9-631C-1B63-DA7E-D854CB091428}"/>
              </a:ext>
            </a:extLst>
          </p:cNvPr>
          <p:cNvPicPr>
            <a:picLocks noChangeAspect="1"/>
          </p:cNvPicPr>
          <p:nvPr/>
        </p:nvPicPr>
        <p:blipFill rotWithShape="1">
          <a:blip r:embed="rId4"/>
          <a:srcRect l="16754" t="14596" r="13089" b="15263"/>
          <a:stretch/>
        </p:blipFill>
        <p:spPr>
          <a:xfrm>
            <a:off x="5198853" y="3146244"/>
            <a:ext cx="1881419" cy="18809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Text Placeholder 3">
            <a:extLst>
              <a:ext uri="{FF2B5EF4-FFF2-40B4-BE49-F238E27FC236}">
                <a16:creationId xmlns:a16="http://schemas.microsoft.com/office/drawing/2014/main" id="{ADA64124-C181-DFB0-9A5B-72DAA397AAAF}"/>
              </a:ext>
            </a:extLst>
          </p:cNvPr>
          <p:cNvSpPr txBox="1">
            <a:spLocks/>
          </p:cNvSpPr>
          <p:nvPr/>
        </p:nvSpPr>
        <p:spPr>
          <a:xfrm>
            <a:off x="2250118" y="5377587"/>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2299356</a:t>
            </a:r>
            <a:endParaRPr lang="en-US" dirty="0"/>
          </a:p>
          <a:p>
            <a:endParaRPr lang="en-US" dirty="0"/>
          </a:p>
        </p:txBody>
      </p:sp>
      <p:sp>
        <p:nvSpPr>
          <p:cNvPr id="20" name="Text Placeholder 3">
            <a:extLst>
              <a:ext uri="{FF2B5EF4-FFF2-40B4-BE49-F238E27FC236}">
                <a16:creationId xmlns:a16="http://schemas.microsoft.com/office/drawing/2014/main" id="{5EC40EFF-E2A9-F130-D612-9B9A047FD4C8}"/>
              </a:ext>
            </a:extLst>
          </p:cNvPr>
          <p:cNvSpPr txBox="1">
            <a:spLocks/>
          </p:cNvSpPr>
          <p:nvPr/>
        </p:nvSpPr>
        <p:spPr>
          <a:xfrm>
            <a:off x="5499400" y="5377586"/>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2308018</a:t>
            </a:r>
            <a:endParaRPr lang="en-US" dirty="0"/>
          </a:p>
          <a:p>
            <a:endParaRPr lang="en-US" dirty="0"/>
          </a:p>
        </p:txBody>
      </p:sp>
      <p:sp>
        <p:nvSpPr>
          <p:cNvPr id="21" name="Text Placeholder 3">
            <a:extLst>
              <a:ext uri="{FF2B5EF4-FFF2-40B4-BE49-F238E27FC236}">
                <a16:creationId xmlns:a16="http://schemas.microsoft.com/office/drawing/2014/main" id="{F5571871-0492-0B06-E14E-7A882E2C9139}"/>
              </a:ext>
            </a:extLst>
          </p:cNvPr>
          <p:cNvSpPr txBox="1">
            <a:spLocks/>
          </p:cNvSpPr>
          <p:nvPr/>
        </p:nvSpPr>
        <p:spPr>
          <a:xfrm>
            <a:off x="8820569" y="5363208"/>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2338250</a:t>
            </a:r>
            <a:endParaRPr lang="en-US" dirty="0"/>
          </a:p>
          <a:p>
            <a:r>
              <a:rPr lang="en-US" dirty="0"/>
              <a:t>`</a:t>
            </a:r>
          </a:p>
        </p:txBody>
      </p:sp>
      <p:pic>
        <p:nvPicPr>
          <p:cNvPr id="3" name="Picture 2" descr="A person sitting on a bench&#10;&#10;Description automatically generated">
            <a:extLst>
              <a:ext uri="{FF2B5EF4-FFF2-40B4-BE49-F238E27FC236}">
                <a16:creationId xmlns:a16="http://schemas.microsoft.com/office/drawing/2014/main" id="{D0923AA6-99F5-B2DE-0B5E-26B8922D70F4}"/>
              </a:ext>
            </a:extLst>
          </p:cNvPr>
          <p:cNvPicPr>
            <a:picLocks noChangeAspect="1"/>
          </p:cNvPicPr>
          <p:nvPr/>
        </p:nvPicPr>
        <p:blipFill rotWithShape="1">
          <a:blip r:embed="rId5"/>
          <a:srcRect l="24633" t="41722" r="23167" b="20088"/>
          <a:stretch/>
        </p:blipFill>
        <p:spPr>
          <a:xfrm>
            <a:off x="8399236" y="3149600"/>
            <a:ext cx="1883072" cy="1916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84182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err="1">
                <a:cs typeface="Biome"/>
              </a:rPr>
              <a:t>XGBoost</a:t>
            </a:r>
            <a:endParaRPr lang="en-US" dirty="0" err="1"/>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20</a:t>
            </a:fld>
            <a:endParaRPr lang="en-US" dirty="0"/>
          </a:p>
        </p:txBody>
      </p:sp>
      <p:pic>
        <p:nvPicPr>
          <p:cNvPr id="3" name="Picture 2" descr="A screenshot of a computer screen&#10;&#10;Description automatically generated">
            <a:extLst>
              <a:ext uri="{FF2B5EF4-FFF2-40B4-BE49-F238E27FC236}">
                <a16:creationId xmlns:a16="http://schemas.microsoft.com/office/drawing/2014/main" id="{9E5BBD36-9F20-9200-4BE2-29516A07B966}"/>
              </a:ext>
            </a:extLst>
          </p:cNvPr>
          <p:cNvPicPr>
            <a:picLocks noChangeAspect="1"/>
          </p:cNvPicPr>
          <p:nvPr/>
        </p:nvPicPr>
        <p:blipFill>
          <a:blip r:embed="rId2"/>
          <a:stretch>
            <a:fillRect/>
          </a:stretch>
        </p:blipFill>
        <p:spPr>
          <a:xfrm>
            <a:off x="3823857" y="1628775"/>
            <a:ext cx="4525235" cy="4876800"/>
          </a:xfrm>
          <a:prstGeom prst="rect">
            <a:avLst/>
          </a:prstGeom>
        </p:spPr>
      </p:pic>
    </p:spTree>
    <p:extLst>
      <p:ext uri="{BB962C8B-B14F-4D97-AF65-F5344CB8AC3E}">
        <p14:creationId xmlns:p14="http://schemas.microsoft.com/office/powerpoint/2010/main" val="313838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Extreme Machine Learning</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21</a:t>
            </a:fld>
            <a:endParaRPr lang="en-US" dirty="0"/>
          </a:p>
        </p:txBody>
      </p:sp>
      <p:pic>
        <p:nvPicPr>
          <p:cNvPr id="3" name="Picture 2" descr="A screenshot of a computer&#10;&#10;Description automatically generated">
            <a:extLst>
              <a:ext uri="{FF2B5EF4-FFF2-40B4-BE49-F238E27FC236}">
                <a16:creationId xmlns:a16="http://schemas.microsoft.com/office/drawing/2014/main" id="{CB96794B-1358-AF80-EB11-F854B75B0D7D}"/>
              </a:ext>
            </a:extLst>
          </p:cNvPr>
          <p:cNvPicPr>
            <a:picLocks noChangeAspect="1"/>
          </p:cNvPicPr>
          <p:nvPr/>
        </p:nvPicPr>
        <p:blipFill>
          <a:blip r:embed="rId2"/>
          <a:stretch>
            <a:fillRect/>
          </a:stretch>
        </p:blipFill>
        <p:spPr>
          <a:xfrm>
            <a:off x="6819900" y="1657350"/>
            <a:ext cx="4257041" cy="4895850"/>
          </a:xfrm>
          <a:prstGeom prst="rect">
            <a:avLst/>
          </a:prstGeom>
        </p:spPr>
      </p:pic>
      <p:pic>
        <p:nvPicPr>
          <p:cNvPr id="4" name="Picture 3" descr="A graph with a line and a red star&#10;&#10;Description automatically generated">
            <a:extLst>
              <a:ext uri="{FF2B5EF4-FFF2-40B4-BE49-F238E27FC236}">
                <a16:creationId xmlns:a16="http://schemas.microsoft.com/office/drawing/2014/main" id="{7501F46D-60B9-246B-64AC-107D02D6DBCE}"/>
              </a:ext>
            </a:extLst>
          </p:cNvPr>
          <p:cNvPicPr>
            <a:picLocks noChangeAspect="1"/>
          </p:cNvPicPr>
          <p:nvPr/>
        </p:nvPicPr>
        <p:blipFill>
          <a:blip r:embed="rId3"/>
          <a:stretch>
            <a:fillRect/>
          </a:stretch>
        </p:blipFill>
        <p:spPr>
          <a:xfrm>
            <a:off x="438150" y="1781175"/>
            <a:ext cx="6002398" cy="4648200"/>
          </a:xfrm>
          <a:prstGeom prst="rect">
            <a:avLst/>
          </a:prstGeom>
        </p:spPr>
      </p:pic>
    </p:spTree>
    <p:extLst>
      <p:ext uri="{BB962C8B-B14F-4D97-AF65-F5344CB8AC3E}">
        <p14:creationId xmlns:p14="http://schemas.microsoft.com/office/powerpoint/2010/main" val="2987481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Neural Network</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22</a:t>
            </a:fld>
            <a:endParaRPr lang="en-US" dirty="0"/>
          </a:p>
        </p:txBody>
      </p:sp>
      <p:pic>
        <p:nvPicPr>
          <p:cNvPr id="3" name="Picture 2">
            <a:extLst>
              <a:ext uri="{FF2B5EF4-FFF2-40B4-BE49-F238E27FC236}">
                <a16:creationId xmlns:a16="http://schemas.microsoft.com/office/drawing/2014/main" id="{4616A92F-557E-8422-1680-E3695337F517}"/>
              </a:ext>
            </a:extLst>
          </p:cNvPr>
          <p:cNvPicPr>
            <a:picLocks noChangeAspect="1"/>
          </p:cNvPicPr>
          <p:nvPr/>
        </p:nvPicPr>
        <p:blipFill>
          <a:blip r:embed="rId2"/>
          <a:stretch>
            <a:fillRect/>
          </a:stretch>
        </p:blipFill>
        <p:spPr>
          <a:xfrm>
            <a:off x="6267450" y="1800225"/>
            <a:ext cx="3943350" cy="1323975"/>
          </a:xfrm>
          <a:prstGeom prst="rect">
            <a:avLst/>
          </a:prstGeom>
        </p:spPr>
      </p:pic>
      <p:pic>
        <p:nvPicPr>
          <p:cNvPr id="4" name="Picture 3" descr="A yellow and purple squares with numbers&#10;&#10;Description automatically generated">
            <a:extLst>
              <a:ext uri="{FF2B5EF4-FFF2-40B4-BE49-F238E27FC236}">
                <a16:creationId xmlns:a16="http://schemas.microsoft.com/office/drawing/2014/main" id="{BE57668B-6B5F-4A70-C440-0AF90F1D338B}"/>
              </a:ext>
            </a:extLst>
          </p:cNvPr>
          <p:cNvPicPr>
            <a:picLocks noChangeAspect="1"/>
          </p:cNvPicPr>
          <p:nvPr/>
        </p:nvPicPr>
        <p:blipFill>
          <a:blip r:embed="rId3"/>
          <a:stretch>
            <a:fillRect/>
          </a:stretch>
        </p:blipFill>
        <p:spPr>
          <a:xfrm>
            <a:off x="6353175" y="3228975"/>
            <a:ext cx="4086225" cy="3400425"/>
          </a:xfrm>
          <a:prstGeom prst="rect">
            <a:avLst/>
          </a:prstGeom>
        </p:spPr>
      </p:pic>
      <p:pic>
        <p:nvPicPr>
          <p:cNvPr id="5" name="Picture 4" descr="Everything you need to know about Neural Networks and Backpropagation —  Machine Learning Easy and Fun | by Gavril Ognjanovski | Towards Data Science">
            <a:extLst>
              <a:ext uri="{FF2B5EF4-FFF2-40B4-BE49-F238E27FC236}">
                <a16:creationId xmlns:a16="http://schemas.microsoft.com/office/drawing/2014/main" id="{83AB3873-758B-D902-3B50-BE2E4A7481D4}"/>
              </a:ext>
            </a:extLst>
          </p:cNvPr>
          <p:cNvPicPr>
            <a:picLocks noChangeAspect="1"/>
          </p:cNvPicPr>
          <p:nvPr/>
        </p:nvPicPr>
        <p:blipFill>
          <a:blip r:embed="rId4"/>
          <a:stretch>
            <a:fillRect/>
          </a:stretch>
        </p:blipFill>
        <p:spPr>
          <a:xfrm>
            <a:off x="495300" y="2360494"/>
            <a:ext cx="5324475" cy="3480036"/>
          </a:xfrm>
          <a:prstGeom prst="rect">
            <a:avLst/>
          </a:prstGeom>
        </p:spPr>
      </p:pic>
    </p:spTree>
    <p:extLst>
      <p:ext uri="{BB962C8B-B14F-4D97-AF65-F5344CB8AC3E}">
        <p14:creationId xmlns:p14="http://schemas.microsoft.com/office/powerpoint/2010/main" val="1074646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Ensemble Method</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23</a:t>
            </a:fld>
            <a:endParaRPr lang="en-US" dirty="0"/>
          </a:p>
        </p:txBody>
      </p:sp>
      <p:pic>
        <p:nvPicPr>
          <p:cNvPr id="3" name="Picture 2" descr="A screenshot of a computer program&#10;&#10;Description automatically generated">
            <a:extLst>
              <a:ext uri="{FF2B5EF4-FFF2-40B4-BE49-F238E27FC236}">
                <a16:creationId xmlns:a16="http://schemas.microsoft.com/office/drawing/2014/main" id="{D62FD018-7C3F-8869-B29A-9D77A9D085CF}"/>
              </a:ext>
            </a:extLst>
          </p:cNvPr>
          <p:cNvPicPr>
            <a:picLocks noChangeAspect="1"/>
          </p:cNvPicPr>
          <p:nvPr/>
        </p:nvPicPr>
        <p:blipFill>
          <a:blip r:embed="rId2"/>
          <a:stretch>
            <a:fillRect/>
          </a:stretch>
        </p:blipFill>
        <p:spPr>
          <a:xfrm>
            <a:off x="1000125" y="4867275"/>
            <a:ext cx="3800475" cy="1466850"/>
          </a:xfrm>
          <a:prstGeom prst="rect">
            <a:avLst/>
          </a:prstGeom>
        </p:spPr>
      </p:pic>
      <p:pic>
        <p:nvPicPr>
          <p:cNvPr id="4" name="Picture 3" descr="A yellow and purple squares with numbers&#10;&#10;Description automatically generated">
            <a:extLst>
              <a:ext uri="{FF2B5EF4-FFF2-40B4-BE49-F238E27FC236}">
                <a16:creationId xmlns:a16="http://schemas.microsoft.com/office/drawing/2014/main" id="{A9DAA323-8646-7260-F3CF-F3D2F3BF16DA}"/>
              </a:ext>
            </a:extLst>
          </p:cNvPr>
          <p:cNvPicPr>
            <a:picLocks noChangeAspect="1"/>
          </p:cNvPicPr>
          <p:nvPr/>
        </p:nvPicPr>
        <p:blipFill>
          <a:blip r:embed="rId3"/>
          <a:stretch>
            <a:fillRect/>
          </a:stretch>
        </p:blipFill>
        <p:spPr>
          <a:xfrm>
            <a:off x="5505450" y="1905000"/>
            <a:ext cx="5448300" cy="4543425"/>
          </a:xfrm>
          <a:prstGeom prst="rect">
            <a:avLst/>
          </a:prstGeom>
        </p:spPr>
      </p:pic>
      <p:sp>
        <p:nvSpPr>
          <p:cNvPr id="6" name="Text Placeholder 2">
            <a:extLst>
              <a:ext uri="{FF2B5EF4-FFF2-40B4-BE49-F238E27FC236}">
                <a16:creationId xmlns:a16="http://schemas.microsoft.com/office/drawing/2014/main" id="{588BA2AB-F889-C5C4-3F19-108632AC5B00}"/>
              </a:ext>
            </a:extLst>
          </p:cNvPr>
          <p:cNvSpPr txBox="1">
            <a:spLocks/>
          </p:cNvSpPr>
          <p:nvPr/>
        </p:nvSpPr>
        <p:spPr>
          <a:xfrm>
            <a:off x="1030907" y="1907740"/>
            <a:ext cx="3953594" cy="50967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Average prediction of 3 top models:</a:t>
            </a:r>
            <a:endParaRPr lang="en-US" dirty="0"/>
          </a:p>
        </p:txBody>
      </p:sp>
      <p:sp>
        <p:nvSpPr>
          <p:cNvPr id="11" name="Text Placeholder 4">
            <a:extLst>
              <a:ext uri="{FF2B5EF4-FFF2-40B4-BE49-F238E27FC236}">
                <a16:creationId xmlns:a16="http://schemas.microsoft.com/office/drawing/2014/main" id="{FA21395D-267F-88EA-006D-F320000FBE98}"/>
              </a:ext>
            </a:extLst>
          </p:cNvPr>
          <p:cNvSpPr txBox="1">
            <a:spLocks/>
          </p:cNvSpPr>
          <p:nvPr/>
        </p:nvSpPr>
        <p:spPr>
          <a:xfrm>
            <a:off x="1000604" y="2640617"/>
            <a:ext cx="3940736" cy="2307568"/>
          </a:xfrm>
          <a:prstGeom prst="rect">
            <a:avLst/>
          </a:prstGeom>
        </p:spPr>
        <p:txBody>
          <a:bodyPr vert="horz" lIns="91440" tIns="45720" rIns="91440" bIns="45720" rtlCol="0" anchor="t">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dirty="0" err="1">
                <a:ea typeface="+mn-lt"/>
                <a:cs typeface="+mn-lt"/>
              </a:rPr>
              <a:t>XGBoost</a:t>
            </a:r>
            <a:endParaRPr lang="en-US" dirty="0" err="1"/>
          </a:p>
          <a:p>
            <a:pPr marL="283210" indent="-283210"/>
            <a:r>
              <a:rPr lang="en-US" dirty="0">
                <a:cs typeface="Biome"/>
              </a:rPr>
              <a:t>Extreme Learning Machine</a:t>
            </a:r>
            <a:endParaRPr lang="en-US" dirty="0"/>
          </a:p>
          <a:p>
            <a:pPr marL="283210" indent="-283210"/>
            <a:r>
              <a:rPr lang="en-US" dirty="0">
                <a:cs typeface="Biome"/>
              </a:rPr>
              <a:t>Neural Net</a:t>
            </a:r>
            <a:endParaRPr lang="en-US" dirty="0"/>
          </a:p>
          <a:p>
            <a:pPr marL="283210" indent="-283210"/>
            <a:endParaRPr lang="en-US" dirty="0"/>
          </a:p>
        </p:txBody>
      </p:sp>
    </p:spTree>
    <p:extLst>
      <p:ext uri="{BB962C8B-B14F-4D97-AF65-F5344CB8AC3E}">
        <p14:creationId xmlns:p14="http://schemas.microsoft.com/office/powerpoint/2010/main" val="3563282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Result and discussion</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24</a:t>
            </a:fld>
            <a:endParaRPr lang="en-US" dirty="0"/>
          </a:p>
        </p:txBody>
      </p:sp>
      <p:graphicFrame>
        <p:nvGraphicFramePr>
          <p:cNvPr id="3" name="Table 2">
            <a:extLst>
              <a:ext uri="{FF2B5EF4-FFF2-40B4-BE49-F238E27FC236}">
                <a16:creationId xmlns:a16="http://schemas.microsoft.com/office/drawing/2014/main" id="{376588E4-80A9-5284-65D3-0D90E16E9FED}"/>
              </a:ext>
            </a:extLst>
          </p:cNvPr>
          <p:cNvGraphicFramePr>
            <a:graphicFrameLocks noGrp="1"/>
          </p:cNvGraphicFramePr>
          <p:nvPr>
            <p:extLst>
              <p:ext uri="{D42A27DB-BD31-4B8C-83A1-F6EECF244321}">
                <p14:modId xmlns:p14="http://schemas.microsoft.com/office/powerpoint/2010/main" val="2989586934"/>
              </p:ext>
            </p:extLst>
          </p:nvPr>
        </p:nvGraphicFramePr>
        <p:xfrm>
          <a:off x="721894" y="2112210"/>
          <a:ext cx="10696225" cy="3708397"/>
        </p:xfrm>
        <a:graphic>
          <a:graphicData uri="http://schemas.openxmlformats.org/drawingml/2006/table">
            <a:tbl>
              <a:tblPr firstRow="1" bandRow="1">
                <a:tableStyleId>{912C8C85-51F0-491E-9774-3900AFEF0FD7}</a:tableStyleId>
              </a:tblPr>
              <a:tblGrid>
                <a:gridCol w="3505005">
                  <a:extLst>
                    <a:ext uri="{9D8B030D-6E8A-4147-A177-3AD203B41FA5}">
                      <a16:colId xmlns:a16="http://schemas.microsoft.com/office/drawing/2014/main" val="2124257797"/>
                    </a:ext>
                  </a:extLst>
                </a:gridCol>
                <a:gridCol w="2497129">
                  <a:extLst>
                    <a:ext uri="{9D8B030D-6E8A-4147-A177-3AD203B41FA5}">
                      <a16:colId xmlns:a16="http://schemas.microsoft.com/office/drawing/2014/main" val="3441204825"/>
                    </a:ext>
                  </a:extLst>
                </a:gridCol>
                <a:gridCol w="2406872">
                  <a:extLst>
                    <a:ext uri="{9D8B030D-6E8A-4147-A177-3AD203B41FA5}">
                      <a16:colId xmlns:a16="http://schemas.microsoft.com/office/drawing/2014/main" val="1820185380"/>
                    </a:ext>
                  </a:extLst>
                </a:gridCol>
                <a:gridCol w="2287219">
                  <a:extLst>
                    <a:ext uri="{9D8B030D-6E8A-4147-A177-3AD203B41FA5}">
                      <a16:colId xmlns:a16="http://schemas.microsoft.com/office/drawing/2014/main" val="1274300048"/>
                    </a:ext>
                  </a:extLst>
                </a:gridCol>
              </a:tblGrid>
              <a:tr h="370840">
                <a:tc>
                  <a:txBody>
                    <a:bodyPr/>
                    <a:lstStyle/>
                    <a:p>
                      <a:r>
                        <a:rPr lang="en-US" dirty="0">
                          <a:solidFill>
                            <a:schemeClr val="bg1"/>
                          </a:solidFill>
                        </a:rPr>
                        <a:t>Algorithms</a:t>
                      </a:r>
                    </a:p>
                  </a:txBody>
                  <a:tcPr/>
                </a:tc>
                <a:tc>
                  <a:txBody>
                    <a:bodyPr/>
                    <a:lstStyle/>
                    <a:p>
                      <a:r>
                        <a:rPr lang="en-US" dirty="0">
                          <a:solidFill>
                            <a:schemeClr val="bg1"/>
                          </a:solidFill>
                        </a:rPr>
                        <a:t>Precision</a:t>
                      </a:r>
                    </a:p>
                  </a:txBody>
                  <a:tcPr/>
                </a:tc>
                <a:tc>
                  <a:txBody>
                    <a:bodyPr/>
                    <a:lstStyle/>
                    <a:p>
                      <a:r>
                        <a:rPr lang="en-US" dirty="0">
                          <a:solidFill>
                            <a:schemeClr val="bg1"/>
                          </a:solidFill>
                        </a:rPr>
                        <a:t>Recall</a:t>
                      </a:r>
                    </a:p>
                  </a:txBody>
                  <a:tcPr/>
                </a:tc>
                <a:tc>
                  <a:txBody>
                    <a:bodyPr/>
                    <a:lstStyle/>
                    <a:p>
                      <a:r>
                        <a:rPr lang="en-US" dirty="0">
                          <a:solidFill>
                            <a:schemeClr val="bg1"/>
                          </a:solidFill>
                        </a:rPr>
                        <a:t>F1-score</a:t>
                      </a:r>
                    </a:p>
                  </a:txBody>
                  <a:tcPr/>
                </a:tc>
                <a:extLst>
                  <a:ext uri="{0D108BD9-81ED-4DB2-BD59-A6C34878D82A}">
                    <a16:rowId xmlns:a16="http://schemas.microsoft.com/office/drawing/2014/main" val="187628154"/>
                  </a:ext>
                </a:extLst>
              </a:tr>
              <a:tr h="370840">
                <a:tc>
                  <a:txBody>
                    <a:bodyPr/>
                    <a:lstStyle/>
                    <a:p>
                      <a:r>
                        <a:rPr lang="en-US" dirty="0">
                          <a:solidFill>
                            <a:schemeClr val="bg1"/>
                          </a:solidFill>
                        </a:rPr>
                        <a:t>Linear Regression</a:t>
                      </a:r>
                    </a:p>
                  </a:txBody>
                  <a:tcPr/>
                </a:tc>
                <a:tc>
                  <a:txBody>
                    <a:bodyPr/>
                    <a:lstStyle/>
                    <a:p>
                      <a:r>
                        <a:rPr lang="en-US" dirty="0">
                          <a:solidFill>
                            <a:schemeClr val="bg1"/>
                          </a:solidFill>
                        </a:rPr>
                        <a:t>0.98</a:t>
                      </a:r>
                    </a:p>
                  </a:txBody>
                  <a:tcPr/>
                </a:tc>
                <a:tc>
                  <a:txBody>
                    <a:bodyPr/>
                    <a:lstStyle/>
                    <a:p>
                      <a:r>
                        <a:rPr lang="en-US" dirty="0">
                          <a:solidFill>
                            <a:schemeClr val="bg1"/>
                          </a:solidFill>
                        </a:rPr>
                        <a:t>0.98</a:t>
                      </a:r>
                    </a:p>
                  </a:txBody>
                  <a:tcPr/>
                </a:tc>
                <a:tc>
                  <a:txBody>
                    <a:bodyPr/>
                    <a:lstStyle/>
                    <a:p>
                      <a:r>
                        <a:rPr lang="en-US" dirty="0">
                          <a:solidFill>
                            <a:schemeClr val="bg1"/>
                          </a:solidFill>
                        </a:rPr>
                        <a:t>0.98</a:t>
                      </a:r>
                    </a:p>
                  </a:txBody>
                  <a:tcPr/>
                </a:tc>
                <a:extLst>
                  <a:ext uri="{0D108BD9-81ED-4DB2-BD59-A6C34878D82A}">
                    <a16:rowId xmlns:a16="http://schemas.microsoft.com/office/drawing/2014/main" val="3877300431"/>
                  </a:ext>
                </a:extLst>
              </a:tr>
              <a:tr h="370840">
                <a:tc>
                  <a:txBody>
                    <a:bodyPr/>
                    <a:lstStyle/>
                    <a:p>
                      <a:r>
                        <a:rPr lang="en-US" dirty="0">
                          <a:solidFill>
                            <a:schemeClr val="bg1"/>
                          </a:solidFill>
                        </a:rPr>
                        <a:t>Naïve-Bayes</a:t>
                      </a:r>
                    </a:p>
                  </a:txBody>
                  <a:tcPr/>
                </a:tc>
                <a:tc>
                  <a:txBody>
                    <a:bodyPr/>
                    <a:lstStyle/>
                    <a:p>
                      <a:r>
                        <a:rPr lang="en-US" dirty="0">
                          <a:solidFill>
                            <a:schemeClr val="bg1"/>
                          </a:solidFill>
                        </a:rPr>
                        <a:t>0.95</a:t>
                      </a:r>
                    </a:p>
                  </a:txBody>
                  <a:tcPr/>
                </a:tc>
                <a:tc>
                  <a:txBody>
                    <a:bodyPr/>
                    <a:lstStyle/>
                    <a:p>
                      <a:r>
                        <a:rPr lang="en-US" dirty="0">
                          <a:solidFill>
                            <a:schemeClr val="bg1"/>
                          </a:solidFill>
                        </a:rPr>
                        <a:t>0.95</a:t>
                      </a:r>
                    </a:p>
                  </a:txBody>
                  <a:tcPr/>
                </a:tc>
                <a:tc>
                  <a:txBody>
                    <a:bodyPr/>
                    <a:lstStyle/>
                    <a:p>
                      <a:r>
                        <a:rPr lang="en-US" dirty="0">
                          <a:solidFill>
                            <a:schemeClr val="bg1"/>
                          </a:solidFill>
                        </a:rPr>
                        <a:t>0.95</a:t>
                      </a:r>
                    </a:p>
                  </a:txBody>
                  <a:tcPr/>
                </a:tc>
                <a:extLst>
                  <a:ext uri="{0D108BD9-81ED-4DB2-BD59-A6C34878D82A}">
                    <a16:rowId xmlns:a16="http://schemas.microsoft.com/office/drawing/2014/main" val="484129208"/>
                  </a:ext>
                </a:extLst>
              </a:tr>
              <a:tr h="370840">
                <a:tc>
                  <a:txBody>
                    <a:bodyPr/>
                    <a:lstStyle/>
                    <a:p>
                      <a:r>
                        <a:rPr lang="en-US" dirty="0">
                          <a:solidFill>
                            <a:schemeClr val="bg1"/>
                          </a:solidFill>
                        </a:rPr>
                        <a:t>K-nearest Neighbors</a:t>
                      </a:r>
                    </a:p>
                  </a:txBody>
                  <a:tcPr/>
                </a:tc>
                <a:tc>
                  <a:txBody>
                    <a:bodyPr/>
                    <a:lstStyle/>
                    <a:p>
                      <a:r>
                        <a:rPr lang="en-US" dirty="0">
                          <a:solidFill>
                            <a:schemeClr val="bg1"/>
                          </a:solidFill>
                        </a:rPr>
                        <a:t>0.99</a:t>
                      </a:r>
                    </a:p>
                  </a:txBody>
                  <a:tcPr/>
                </a:tc>
                <a:tc>
                  <a:txBody>
                    <a:bodyPr/>
                    <a:lstStyle/>
                    <a:p>
                      <a:r>
                        <a:rPr lang="en-US" dirty="0">
                          <a:solidFill>
                            <a:schemeClr val="bg1"/>
                          </a:solidFill>
                        </a:rPr>
                        <a:t>0.99</a:t>
                      </a:r>
                    </a:p>
                  </a:txBody>
                  <a:tcPr/>
                </a:tc>
                <a:tc>
                  <a:txBody>
                    <a:bodyPr/>
                    <a:lstStyle/>
                    <a:p>
                      <a:r>
                        <a:rPr lang="en-US" dirty="0">
                          <a:solidFill>
                            <a:schemeClr val="bg1"/>
                          </a:solidFill>
                        </a:rPr>
                        <a:t>0.99</a:t>
                      </a:r>
                    </a:p>
                  </a:txBody>
                  <a:tcPr/>
                </a:tc>
                <a:extLst>
                  <a:ext uri="{0D108BD9-81ED-4DB2-BD59-A6C34878D82A}">
                    <a16:rowId xmlns:a16="http://schemas.microsoft.com/office/drawing/2014/main" val="1079398144"/>
                  </a:ext>
                </a:extLst>
              </a:tr>
              <a:tr h="370840">
                <a:tc>
                  <a:txBody>
                    <a:bodyPr/>
                    <a:lstStyle/>
                    <a:p>
                      <a:r>
                        <a:rPr lang="en-US" dirty="0">
                          <a:solidFill>
                            <a:schemeClr val="bg1"/>
                          </a:solidFill>
                        </a:rPr>
                        <a:t>Random Forest</a:t>
                      </a:r>
                    </a:p>
                  </a:txBody>
                  <a:tcPr/>
                </a:tc>
                <a:tc>
                  <a:txBody>
                    <a:bodyPr/>
                    <a:lstStyle/>
                    <a:p>
                      <a:r>
                        <a:rPr lang="en-US" dirty="0">
                          <a:solidFill>
                            <a:schemeClr val="bg1"/>
                          </a:solidFill>
                        </a:rPr>
                        <a:t>1.00</a:t>
                      </a:r>
                    </a:p>
                  </a:txBody>
                  <a:tcPr/>
                </a:tc>
                <a:tc>
                  <a:txBody>
                    <a:bodyPr/>
                    <a:lstStyle/>
                    <a:p>
                      <a:r>
                        <a:rPr lang="en-US" dirty="0">
                          <a:solidFill>
                            <a:schemeClr val="bg1"/>
                          </a:solidFill>
                        </a:rPr>
                        <a:t>1.00</a:t>
                      </a:r>
                    </a:p>
                  </a:txBody>
                  <a:tcPr/>
                </a:tc>
                <a:tc>
                  <a:txBody>
                    <a:bodyPr/>
                    <a:lstStyle/>
                    <a:p>
                      <a:r>
                        <a:rPr lang="en-US" dirty="0">
                          <a:solidFill>
                            <a:schemeClr val="bg1"/>
                          </a:solidFill>
                        </a:rPr>
                        <a:t>1.00</a:t>
                      </a:r>
                    </a:p>
                  </a:txBody>
                  <a:tcPr/>
                </a:tc>
                <a:extLst>
                  <a:ext uri="{0D108BD9-81ED-4DB2-BD59-A6C34878D82A}">
                    <a16:rowId xmlns:a16="http://schemas.microsoft.com/office/drawing/2014/main" val="3792882581"/>
                  </a:ext>
                </a:extLst>
              </a:tr>
              <a:tr h="370840">
                <a:tc>
                  <a:txBody>
                    <a:bodyPr/>
                    <a:lstStyle/>
                    <a:p>
                      <a:r>
                        <a:rPr lang="en-US" dirty="0">
                          <a:solidFill>
                            <a:schemeClr val="bg1"/>
                          </a:solidFill>
                        </a:rPr>
                        <a:t>Support Vector Machine</a:t>
                      </a:r>
                    </a:p>
                  </a:txBody>
                  <a:tcPr/>
                </a:tc>
                <a:tc>
                  <a:txBody>
                    <a:bodyPr/>
                    <a:lstStyle/>
                    <a:p>
                      <a:r>
                        <a:rPr lang="en-US" dirty="0">
                          <a:solidFill>
                            <a:schemeClr val="bg1"/>
                          </a:solidFill>
                        </a:rPr>
                        <a:t>0.99</a:t>
                      </a:r>
                    </a:p>
                  </a:txBody>
                  <a:tcPr/>
                </a:tc>
                <a:tc>
                  <a:txBody>
                    <a:bodyPr/>
                    <a:lstStyle/>
                    <a:p>
                      <a:r>
                        <a:rPr lang="en-US" dirty="0">
                          <a:solidFill>
                            <a:schemeClr val="bg1"/>
                          </a:solidFill>
                        </a:rPr>
                        <a:t>0.99</a:t>
                      </a:r>
                    </a:p>
                  </a:txBody>
                  <a:tcPr/>
                </a:tc>
                <a:tc>
                  <a:txBody>
                    <a:bodyPr/>
                    <a:lstStyle/>
                    <a:p>
                      <a:r>
                        <a:rPr lang="en-US" dirty="0">
                          <a:solidFill>
                            <a:schemeClr val="bg1"/>
                          </a:solidFill>
                        </a:rPr>
                        <a:t>0.99</a:t>
                      </a:r>
                    </a:p>
                  </a:txBody>
                  <a:tcPr/>
                </a:tc>
                <a:extLst>
                  <a:ext uri="{0D108BD9-81ED-4DB2-BD59-A6C34878D82A}">
                    <a16:rowId xmlns:a16="http://schemas.microsoft.com/office/drawing/2014/main" val="4234357328"/>
                  </a:ext>
                </a:extLst>
              </a:tr>
              <a:tr h="370840">
                <a:tc>
                  <a:txBody>
                    <a:bodyPr/>
                    <a:lstStyle/>
                    <a:p>
                      <a:r>
                        <a:rPr lang="en-US" dirty="0">
                          <a:solidFill>
                            <a:schemeClr val="bg1"/>
                          </a:solidFill>
                        </a:rPr>
                        <a:t>Extreme Machine Learning</a:t>
                      </a:r>
                    </a:p>
                  </a:txBody>
                  <a:tcPr/>
                </a:tc>
                <a:tc>
                  <a:txBody>
                    <a:bodyPr/>
                    <a:lstStyle/>
                    <a:p>
                      <a:r>
                        <a:rPr lang="en-US" dirty="0">
                          <a:solidFill>
                            <a:schemeClr val="bg1"/>
                          </a:solidFill>
                        </a:rPr>
                        <a:t>1.00</a:t>
                      </a:r>
                    </a:p>
                  </a:txBody>
                  <a:tcPr/>
                </a:tc>
                <a:tc>
                  <a:txBody>
                    <a:bodyPr/>
                    <a:lstStyle/>
                    <a:p>
                      <a:r>
                        <a:rPr lang="en-US" dirty="0">
                          <a:solidFill>
                            <a:schemeClr val="bg1"/>
                          </a:solidFill>
                        </a:rPr>
                        <a:t>1.00</a:t>
                      </a:r>
                    </a:p>
                  </a:txBody>
                  <a:tcPr/>
                </a:tc>
                <a:tc>
                  <a:txBody>
                    <a:bodyPr/>
                    <a:lstStyle/>
                    <a:p>
                      <a:r>
                        <a:rPr lang="en-US" dirty="0">
                          <a:solidFill>
                            <a:schemeClr val="bg1"/>
                          </a:solidFill>
                        </a:rPr>
                        <a:t>1.00</a:t>
                      </a:r>
                    </a:p>
                  </a:txBody>
                  <a:tcPr/>
                </a:tc>
                <a:extLst>
                  <a:ext uri="{0D108BD9-81ED-4DB2-BD59-A6C34878D82A}">
                    <a16:rowId xmlns:a16="http://schemas.microsoft.com/office/drawing/2014/main" val="1705132637"/>
                  </a:ext>
                </a:extLst>
              </a:tr>
              <a:tr h="370840">
                <a:tc>
                  <a:txBody>
                    <a:bodyPr/>
                    <a:lstStyle/>
                    <a:p>
                      <a:r>
                        <a:rPr lang="en-US" dirty="0" err="1">
                          <a:solidFill>
                            <a:schemeClr val="bg1"/>
                          </a:solidFill>
                        </a:rPr>
                        <a:t>XGBoost</a:t>
                      </a:r>
                    </a:p>
                  </a:txBody>
                  <a:tcPr/>
                </a:tc>
                <a:tc>
                  <a:txBody>
                    <a:bodyPr/>
                    <a:lstStyle/>
                    <a:p>
                      <a:r>
                        <a:rPr lang="en-US" dirty="0">
                          <a:solidFill>
                            <a:schemeClr val="bg1"/>
                          </a:solidFill>
                        </a:rPr>
                        <a:t>1.00</a:t>
                      </a:r>
                    </a:p>
                  </a:txBody>
                  <a:tcPr/>
                </a:tc>
                <a:tc>
                  <a:txBody>
                    <a:bodyPr/>
                    <a:lstStyle/>
                    <a:p>
                      <a:r>
                        <a:rPr lang="en-US" dirty="0">
                          <a:solidFill>
                            <a:schemeClr val="bg1"/>
                          </a:solidFill>
                        </a:rPr>
                        <a:t>1.00</a:t>
                      </a:r>
                    </a:p>
                  </a:txBody>
                  <a:tcPr/>
                </a:tc>
                <a:tc>
                  <a:txBody>
                    <a:bodyPr/>
                    <a:lstStyle/>
                    <a:p>
                      <a:r>
                        <a:rPr lang="en-US" dirty="0">
                          <a:solidFill>
                            <a:schemeClr val="bg1"/>
                          </a:solidFill>
                        </a:rPr>
                        <a:t>1.00</a:t>
                      </a:r>
                    </a:p>
                  </a:txBody>
                  <a:tcPr/>
                </a:tc>
                <a:extLst>
                  <a:ext uri="{0D108BD9-81ED-4DB2-BD59-A6C34878D82A}">
                    <a16:rowId xmlns:a16="http://schemas.microsoft.com/office/drawing/2014/main" val="1221886977"/>
                  </a:ext>
                </a:extLst>
              </a:tr>
              <a:tr h="370839">
                <a:tc>
                  <a:txBody>
                    <a:bodyPr/>
                    <a:lstStyle/>
                    <a:p>
                      <a:pPr lvl="0">
                        <a:buNone/>
                      </a:pPr>
                      <a:r>
                        <a:rPr lang="en-US" dirty="0">
                          <a:solidFill>
                            <a:schemeClr val="bg1"/>
                          </a:solidFill>
                        </a:rPr>
                        <a:t>Neural net</a:t>
                      </a:r>
                    </a:p>
                  </a:txBody>
                  <a:tcPr/>
                </a:tc>
                <a:tc>
                  <a:txBody>
                    <a:bodyPr/>
                    <a:lstStyle/>
                    <a:p>
                      <a:pPr lvl="0">
                        <a:buNone/>
                      </a:pPr>
                      <a:r>
                        <a:rPr lang="en-US" dirty="0">
                          <a:solidFill>
                            <a:schemeClr val="bg1"/>
                          </a:solidFill>
                        </a:rPr>
                        <a:t>1.00</a:t>
                      </a:r>
                    </a:p>
                  </a:txBody>
                  <a:tcPr/>
                </a:tc>
                <a:tc>
                  <a:txBody>
                    <a:bodyPr/>
                    <a:lstStyle/>
                    <a:p>
                      <a:pPr lvl="0">
                        <a:buNone/>
                      </a:pPr>
                      <a:r>
                        <a:rPr lang="en-US" dirty="0">
                          <a:solidFill>
                            <a:schemeClr val="bg1"/>
                          </a:solidFill>
                        </a:rPr>
                        <a:t>1.00</a:t>
                      </a:r>
                    </a:p>
                  </a:txBody>
                  <a:tcPr/>
                </a:tc>
                <a:tc>
                  <a:txBody>
                    <a:bodyPr/>
                    <a:lstStyle/>
                    <a:p>
                      <a:pPr lvl="0">
                        <a:buNone/>
                      </a:pPr>
                      <a:r>
                        <a:rPr lang="en-US" dirty="0">
                          <a:solidFill>
                            <a:schemeClr val="bg1"/>
                          </a:solidFill>
                        </a:rPr>
                        <a:t>1.00</a:t>
                      </a:r>
                    </a:p>
                  </a:txBody>
                  <a:tcPr/>
                </a:tc>
                <a:extLst>
                  <a:ext uri="{0D108BD9-81ED-4DB2-BD59-A6C34878D82A}">
                    <a16:rowId xmlns:a16="http://schemas.microsoft.com/office/drawing/2014/main" val="1012879119"/>
                  </a:ext>
                </a:extLst>
              </a:tr>
              <a:tr h="370838">
                <a:tc>
                  <a:txBody>
                    <a:bodyPr/>
                    <a:lstStyle/>
                    <a:p>
                      <a:pPr lvl="0">
                        <a:buNone/>
                      </a:pPr>
                      <a:r>
                        <a:rPr lang="en-US" dirty="0">
                          <a:solidFill>
                            <a:schemeClr val="bg1"/>
                          </a:solidFill>
                        </a:rPr>
                        <a:t>Ensemble</a:t>
                      </a:r>
                    </a:p>
                  </a:txBody>
                  <a:tcPr/>
                </a:tc>
                <a:tc>
                  <a:txBody>
                    <a:bodyPr/>
                    <a:lstStyle/>
                    <a:p>
                      <a:pPr lvl="0">
                        <a:buNone/>
                      </a:pPr>
                      <a:r>
                        <a:rPr lang="en-US" dirty="0">
                          <a:solidFill>
                            <a:schemeClr val="bg1"/>
                          </a:solidFill>
                        </a:rPr>
                        <a:t>1.00</a:t>
                      </a:r>
                    </a:p>
                  </a:txBody>
                  <a:tcPr/>
                </a:tc>
                <a:tc>
                  <a:txBody>
                    <a:bodyPr/>
                    <a:lstStyle/>
                    <a:p>
                      <a:pPr lvl="0">
                        <a:buNone/>
                      </a:pPr>
                      <a:r>
                        <a:rPr lang="en-US" dirty="0">
                          <a:solidFill>
                            <a:schemeClr val="bg1"/>
                          </a:solidFill>
                        </a:rPr>
                        <a:t>1.00</a:t>
                      </a:r>
                    </a:p>
                  </a:txBody>
                  <a:tcPr/>
                </a:tc>
                <a:tc>
                  <a:txBody>
                    <a:bodyPr/>
                    <a:lstStyle/>
                    <a:p>
                      <a:pPr lvl="0">
                        <a:buNone/>
                      </a:pPr>
                      <a:r>
                        <a:rPr lang="en-US" dirty="0">
                          <a:solidFill>
                            <a:schemeClr val="bg1"/>
                          </a:solidFill>
                        </a:rPr>
                        <a:t>1.00</a:t>
                      </a:r>
                    </a:p>
                  </a:txBody>
                  <a:tcPr/>
                </a:tc>
                <a:extLst>
                  <a:ext uri="{0D108BD9-81ED-4DB2-BD59-A6C34878D82A}">
                    <a16:rowId xmlns:a16="http://schemas.microsoft.com/office/drawing/2014/main" val="675074408"/>
                  </a:ext>
                </a:extLst>
              </a:tr>
            </a:tbl>
          </a:graphicData>
        </a:graphic>
      </p:graphicFrame>
    </p:spTree>
    <p:extLst>
      <p:ext uri="{BB962C8B-B14F-4D97-AF65-F5344CB8AC3E}">
        <p14:creationId xmlns:p14="http://schemas.microsoft.com/office/powerpoint/2010/main" val="109284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Result and discussion</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25</a:t>
            </a:fld>
            <a:endParaRPr lang="en-US" dirty="0"/>
          </a:p>
        </p:txBody>
      </p:sp>
      <p:sp>
        <p:nvSpPr>
          <p:cNvPr id="5" name="Text Placeholder 3">
            <a:extLst>
              <a:ext uri="{FF2B5EF4-FFF2-40B4-BE49-F238E27FC236}">
                <a16:creationId xmlns:a16="http://schemas.microsoft.com/office/drawing/2014/main" id="{72134D6F-90F7-17B5-05D4-767DCEEB7AAC}"/>
              </a:ext>
            </a:extLst>
          </p:cNvPr>
          <p:cNvSpPr>
            <a:spLocks noGrp="1"/>
          </p:cNvSpPr>
          <p:nvPr>
            <p:ph type="body" sz="quarter" idx="30"/>
          </p:nvPr>
        </p:nvSpPr>
        <p:spPr>
          <a:xfrm>
            <a:off x="1054198" y="2330607"/>
            <a:ext cx="10460540" cy="3018487"/>
          </a:xfrm>
        </p:spPr>
        <p:txBody>
          <a:bodyPr vert="horz" lIns="91440" tIns="45720" rIns="91440" bIns="45720" rtlCol="0" anchor="t">
            <a:noAutofit/>
          </a:bodyPr>
          <a:lstStyle/>
          <a:p>
            <a:pPr marL="171450" indent="-171450">
              <a:buChar char="•"/>
            </a:pPr>
            <a:r>
              <a:rPr lang="en-US" sz="2200" dirty="0">
                <a:solidFill>
                  <a:schemeClr val="accent6">
                    <a:lumMod val="60000"/>
                    <a:lumOff val="40000"/>
                  </a:schemeClr>
                </a:solidFill>
                <a:ea typeface="+mj-lt"/>
                <a:cs typeface="+mj-lt"/>
              </a:rPr>
              <a:t>The dataset is highly linear separatable.  </a:t>
            </a:r>
            <a:endParaRPr lang="en-US" sz="2200" dirty="0">
              <a:solidFill>
                <a:schemeClr val="accent6">
                  <a:lumMod val="60000"/>
                  <a:lumOff val="40000"/>
                </a:schemeClr>
              </a:solidFill>
            </a:endParaRPr>
          </a:p>
          <a:p>
            <a:pPr marL="171450" indent="-171450">
              <a:buChar char="•"/>
            </a:pPr>
            <a:r>
              <a:rPr lang="en-US" sz="2200" dirty="0">
                <a:solidFill>
                  <a:schemeClr val="accent6">
                    <a:lumMod val="60000"/>
                    <a:lumOff val="40000"/>
                  </a:schemeClr>
                </a:solidFill>
                <a:cs typeface="Biome"/>
              </a:rPr>
              <a:t>Overall performance is high.</a:t>
            </a:r>
          </a:p>
          <a:p>
            <a:pPr marL="171450" indent="-171450">
              <a:buChar char="•"/>
            </a:pPr>
            <a:r>
              <a:rPr lang="en-US" sz="2200" dirty="0">
                <a:solidFill>
                  <a:schemeClr val="accent6">
                    <a:lumMod val="60000"/>
                    <a:lumOff val="40000"/>
                  </a:schemeClr>
                </a:solidFill>
                <a:cs typeface="Biome"/>
              </a:rPr>
              <a:t>Scaling and feature selection significantly improve accuracy</a:t>
            </a:r>
            <a:endParaRPr lang="en-US" sz="2200" dirty="0">
              <a:solidFill>
                <a:schemeClr val="accent6">
                  <a:lumMod val="60000"/>
                  <a:lumOff val="40000"/>
                </a:schemeClr>
              </a:solidFill>
            </a:endParaRPr>
          </a:p>
          <a:p>
            <a:pPr marL="171450" indent="-171450">
              <a:buChar char="•"/>
            </a:pPr>
            <a:r>
              <a:rPr lang="en-US" sz="2200" dirty="0">
                <a:solidFill>
                  <a:schemeClr val="accent6">
                    <a:lumMod val="60000"/>
                    <a:lumOff val="40000"/>
                  </a:schemeClr>
                </a:solidFill>
                <a:ea typeface="+mj-lt"/>
                <a:cs typeface="+mj-lt"/>
              </a:rPr>
              <a:t>Correlations between variables are strong, thus Naïve Bayes did not perform well because it assumed independence of variables</a:t>
            </a:r>
          </a:p>
          <a:p>
            <a:pPr marL="171450" indent="-171450">
              <a:buChar char="•"/>
            </a:pPr>
            <a:r>
              <a:rPr lang="en-US" sz="2200" dirty="0">
                <a:solidFill>
                  <a:schemeClr val="accent6">
                    <a:lumMod val="60000"/>
                    <a:lumOff val="40000"/>
                  </a:schemeClr>
                </a:solidFill>
                <a:ea typeface="+mj-lt"/>
                <a:cs typeface="+mj-lt"/>
              </a:rPr>
              <a:t>Extreme Learning Machine always converge to global maxima unlike Neural Network</a:t>
            </a:r>
          </a:p>
          <a:p>
            <a:endParaRPr lang="en-US" sz="1200" dirty="0">
              <a:solidFill>
                <a:schemeClr val="accent6">
                  <a:lumMod val="60000"/>
                  <a:lumOff val="40000"/>
                </a:schemeClr>
              </a:solidFill>
              <a:ea typeface="+mj-lt"/>
              <a:cs typeface="+mj-lt"/>
            </a:endParaRPr>
          </a:p>
          <a:p>
            <a:endParaRPr lang="en-US" sz="1200" dirty="0">
              <a:solidFill>
                <a:schemeClr val="accent6">
                  <a:lumMod val="60000"/>
                  <a:lumOff val="40000"/>
                </a:schemeClr>
              </a:solidFill>
              <a:ea typeface="+mj-lt"/>
              <a:cs typeface="+mj-lt"/>
            </a:endParaRPr>
          </a:p>
        </p:txBody>
      </p:sp>
    </p:spTree>
    <p:extLst>
      <p:ext uri="{BB962C8B-B14F-4D97-AF65-F5344CB8AC3E}">
        <p14:creationId xmlns:p14="http://schemas.microsoft.com/office/powerpoint/2010/main" val="664083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1106157" y="3426703"/>
            <a:ext cx="3767257" cy="2616883"/>
          </a:xfrm>
        </p:spPr>
        <p:txBody>
          <a:bodyPr vert="horz" lIns="91440" tIns="45720" rIns="91440" bIns="45720" rtlCol="0" anchor="t">
            <a:noAutofit/>
          </a:bodyPr>
          <a:lstStyle/>
          <a:p>
            <a:r>
              <a:rPr lang="en-US" sz="2000" dirty="0">
                <a:cs typeface="Biome"/>
              </a:rPr>
              <a:t>Team 14</a:t>
            </a:r>
            <a:endParaRPr lang="en-US" sz="2000"/>
          </a:p>
          <a:p>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26</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Team members</a:t>
            </a:r>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93723" y="5084372"/>
            <a:ext cx="2522391" cy="496713"/>
          </a:xfrm>
        </p:spPr>
        <p:txBody>
          <a:bodyPr/>
          <a:lstStyle/>
          <a:p>
            <a:r>
              <a:rPr lang="en-US" dirty="0">
                <a:cs typeface="Biome"/>
              </a:rPr>
              <a:t>Preetham</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13" name="Text Placeholder 27">
            <a:extLst>
              <a:ext uri="{FF2B5EF4-FFF2-40B4-BE49-F238E27FC236}">
                <a16:creationId xmlns:a16="http://schemas.microsoft.com/office/drawing/2014/main" id="{566D8A4B-5508-AB88-A3BB-3789A6CB8F61}"/>
              </a:ext>
            </a:extLst>
          </p:cNvPr>
          <p:cNvSpPr txBox="1">
            <a:spLocks/>
          </p:cNvSpPr>
          <p:nvPr/>
        </p:nvSpPr>
        <p:spPr>
          <a:xfrm>
            <a:off x="4830409" y="5109772"/>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Jayanth</a:t>
            </a:r>
            <a:endParaRPr lang="en-US" dirty="0"/>
          </a:p>
        </p:txBody>
      </p:sp>
      <p:sp>
        <p:nvSpPr>
          <p:cNvPr id="14" name="Text Placeholder 27">
            <a:extLst>
              <a:ext uri="{FF2B5EF4-FFF2-40B4-BE49-F238E27FC236}">
                <a16:creationId xmlns:a16="http://schemas.microsoft.com/office/drawing/2014/main" id="{438FF72F-C96D-BA6A-3087-4EB865B2C156}"/>
              </a:ext>
            </a:extLst>
          </p:cNvPr>
          <p:cNvSpPr txBox="1">
            <a:spLocks/>
          </p:cNvSpPr>
          <p:nvPr/>
        </p:nvSpPr>
        <p:spPr>
          <a:xfrm>
            <a:off x="8195273" y="5080393"/>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Segoe UI"/>
                <a:cs typeface="Segoe UI"/>
              </a:rPr>
              <a:t>Srikavya</a:t>
            </a:r>
            <a:endParaRPr lang="en-US" dirty="0"/>
          </a:p>
        </p:txBody>
      </p:sp>
      <p:sp>
        <p:nvSpPr>
          <p:cNvPr id="5" name="Text Placeholder 3">
            <a:extLst>
              <a:ext uri="{FF2B5EF4-FFF2-40B4-BE49-F238E27FC236}">
                <a16:creationId xmlns:a16="http://schemas.microsoft.com/office/drawing/2014/main" id="{7420A91C-DAC0-C5C2-FE3E-9042EBD19A15}"/>
              </a:ext>
            </a:extLst>
          </p:cNvPr>
          <p:cNvSpPr txBox="1">
            <a:spLocks/>
          </p:cNvSpPr>
          <p:nvPr/>
        </p:nvSpPr>
        <p:spPr>
          <a:xfrm>
            <a:off x="2250118" y="5377587"/>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2288949</a:t>
            </a:r>
            <a:endParaRPr lang="en-US" dirty="0"/>
          </a:p>
          <a:p>
            <a:endParaRPr lang="en-US" dirty="0"/>
          </a:p>
        </p:txBody>
      </p:sp>
      <p:sp>
        <p:nvSpPr>
          <p:cNvPr id="7" name="Text Placeholder 3">
            <a:extLst>
              <a:ext uri="{FF2B5EF4-FFF2-40B4-BE49-F238E27FC236}">
                <a16:creationId xmlns:a16="http://schemas.microsoft.com/office/drawing/2014/main" id="{98C06F86-EDE9-86D2-A880-9509A93C890F}"/>
              </a:ext>
            </a:extLst>
          </p:cNvPr>
          <p:cNvSpPr txBox="1">
            <a:spLocks/>
          </p:cNvSpPr>
          <p:nvPr/>
        </p:nvSpPr>
        <p:spPr>
          <a:xfrm>
            <a:off x="5499400" y="5377586"/>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2288552</a:t>
            </a:r>
            <a:endParaRPr lang="en-US" dirty="0"/>
          </a:p>
          <a:p>
            <a:endParaRPr lang="en-US" dirty="0"/>
          </a:p>
        </p:txBody>
      </p:sp>
      <p:sp>
        <p:nvSpPr>
          <p:cNvPr id="9" name="Text Placeholder 3">
            <a:extLst>
              <a:ext uri="{FF2B5EF4-FFF2-40B4-BE49-F238E27FC236}">
                <a16:creationId xmlns:a16="http://schemas.microsoft.com/office/drawing/2014/main" id="{D4D47CE8-DC45-BF81-5618-4BBABBDC43EA}"/>
              </a:ext>
            </a:extLst>
          </p:cNvPr>
          <p:cNvSpPr txBox="1">
            <a:spLocks/>
          </p:cNvSpPr>
          <p:nvPr/>
        </p:nvSpPr>
        <p:spPr>
          <a:xfrm>
            <a:off x="8882407" y="5375421"/>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2311351</a:t>
            </a:r>
            <a:endParaRPr lang="en-US" dirty="0"/>
          </a:p>
          <a:p>
            <a:r>
              <a:rPr lang="en-US" dirty="0"/>
              <a:t>`</a:t>
            </a:r>
          </a:p>
        </p:txBody>
      </p:sp>
      <p:pic>
        <p:nvPicPr>
          <p:cNvPr id="15" name="Picture 14" descr="Penguin Illustration Vector Hd Images, Penguin Animal Small Avatar  Illustration Design, Penguin, Animal, Illustration PNG Image For Free  Download">
            <a:extLst>
              <a:ext uri="{FF2B5EF4-FFF2-40B4-BE49-F238E27FC236}">
                <a16:creationId xmlns:a16="http://schemas.microsoft.com/office/drawing/2014/main" id="{BE500474-9661-9FCE-4A79-7AE457A59686}"/>
              </a:ext>
            </a:extLst>
          </p:cNvPr>
          <p:cNvPicPr>
            <a:picLocks noChangeAspect="1"/>
          </p:cNvPicPr>
          <p:nvPr/>
        </p:nvPicPr>
        <p:blipFill>
          <a:blip r:embed="rId3"/>
          <a:stretch>
            <a:fillRect/>
          </a:stretch>
        </p:blipFill>
        <p:spPr>
          <a:xfrm>
            <a:off x="5299494" y="3250720"/>
            <a:ext cx="1909314" cy="1909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Penguin Illustration Vector Hd Images, Penguin Animal Small Avatar  Illustration Design, Penguin, Animal, Illustration PNG Image For Free  Download">
            <a:extLst>
              <a:ext uri="{FF2B5EF4-FFF2-40B4-BE49-F238E27FC236}">
                <a16:creationId xmlns:a16="http://schemas.microsoft.com/office/drawing/2014/main" id="{E37FC699-AA65-C7D4-49F8-C39905FB31EE}"/>
              </a:ext>
            </a:extLst>
          </p:cNvPr>
          <p:cNvPicPr>
            <a:picLocks noChangeAspect="1"/>
          </p:cNvPicPr>
          <p:nvPr/>
        </p:nvPicPr>
        <p:blipFill>
          <a:blip r:embed="rId3"/>
          <a:stretch>
            <a:fillRect/>
          </a:stretch>
        </p:blipFill>
        <p:spPr>
          <a:xfrm>
            <a:off x="8462514" y="3250722"/>
            <a:ext cx="1909314" cy="1909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Two men standing on a beach&#10;&#10;Description automatically generated">
            <a:extLst>
              <a:ext uri="{FF2B5EF4-FFF2-40B4-BE49-F238E27FC236}">
                <a16:creationId xmlns:a16="http://schemas.microsoft.com/office/drawing/2014/main" id="{042D5016-5274-6EE4-663B-2A099B21A808}"/>
              </a:ext>
            </a:extLst>
          </p:cNvPr>
          <p:cNvPicPr>
            <a:picLocks noChangeAspect="1"/>
          </p:cNvPicPr>
          <p:nvPr/>
        </p:nvPicPr>
        <p:blipFill rotWithShape="1">
          <a:blip r:embed="rId4"/>
          <a:srcRect l="49416" t="41916" r="27463" b="26048"/>
          <a:stretch/>
        </p:blipFill>
        <p:spPr>
          <a:xfrm>
            <a:off x="1992207" y="3253658"/>
            <a:ext cx="1904268" cy="19111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2571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dirty="0">
                <a:cs typeface="Biome"/>
              </a:rPr>
              <a:t>Abstract</a:t>
            </a:r>
            <a:endParaRPr lang="en-US"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73248" y="2473482"/>
            <a:ext cx="6850565" cy="3885262"/>
          </a:xfrm>
        </p:spPr>
        <p:txBody>
          <a:bodyPr vert="horz" lIns="91440" tIns="45720" rIns="91440" bIns="45720" rtlCol="0" anchor="t">
            <a:noAutofit/>
          </a:bodyPr>
          <a:lstStyle/>
          <a:p>
            <a:r>
              <a:rPr lang="en-US" sz="1200" dirty="0">
                <a:solidFill>
                  <a:schemeClr val="accent6">
                    <a:lumMod val="60000"/>
                    <a:lumOff val="40000"/>
                  </a:schemeClr>
                </a:solidFill>
                <a:ea typeface="+mj-lt"/>
                <a:cs typeface="+mj-lt"/>
              </a:rPr>
              <a:t>The MetroPT-3 dataset exhibits pressure, temperature, motor current, and air intake valse of a compressor's Air Production Unit (APU) in an operational metro.</a:t>
            </a:r>
          </a:p>
          <a:p>
            <a:r>
              <a:rPr lang="en-US" sz="1200" dirty="0">
                <a:solidFill>
                  <a:schemeClr val="accent6">
                    <a:lumMod val="60000"/>
                    <a:lumOff val="40000"/>
                  </a:schemeClr>
                </a:solidFill>
                <a:ea typeface="+mj-lt"/>
                <a:cs typeface="+mj-lt"/>
              </a:rPr>
              <a:t>Our project embarks on the task of leveraging the MetroPT-3 dataset to develop robust predictive models tailored for failure predictions. By employing a multifaceted approach, we construct a spectrum of models, ranging from conventional techniques like Linear Regression, Naive Bayes, KNN, SVM, and Random Forest to advanced methods including </a:t>
            </a:r>
            <a:r>
              <a:rPr lang="en-US" sz="1200" dirty="0" err="1">
                <a:solidFill>
                  <a:schemeClr val="accent6">
                    <a:lumMod val="60000"/>
                    <a:lumOff val="40000"/>
                  </a:schemeClr>
                </a:solidFill>
                <a:ea typeface="+mj-lt"/>
                <a:cs typeface="+mj-lt"/>
              </a:rPr>
              <a:t>XGBoost</a:t>
            </a:r>
            <a:r>
              <a:rPr lang="en-US" sz="1200" dirty="0">
                <a:solidFill>
                  <a:schemeClr val="accent6">
                    <a:lumMod val="60000"/>
                    <a:lumOff val="40000"/>
                  </a:schemeClr>
                </a:solidFill>
                <a:ea typeface="+mj-lt"/>
                <a:cs typeface="+mj-lt"/>
              </a:rPr>
              <a:t>, Extreme Learning Machine (ELM), and Neural Networks.</a:t>
            </a:r>
          </a:p>
          <a:p>
            <a:r>
              <a:rPr lang="en-US" sz="1200" dirty="0">
                <a:solidFill>
                  <a:schemeClr val="accent6">
                    <a:lumMod val="60000"/>
                    <a:lumOff val="40000"/>
                  </a:schemeClr>
                </a:solidFill>
                <a:ea typeface="+mj-lt"/>
                <a:cs typeface="+mj-lt"/>
              </a:rPr>
              <a:t>Our methodology involves hyperparameter tuning, ensuring that each model is finely calibrated to the unique characteristics of the MetroPT-3 dataset. This optimization enhances the models' predictive capabilities, paving the way for more accurate and timely identification of potential maintenance issues.</a:t>
            </a:r>
          </a:p>
          <a:p>
            <a:endParaRPr lang="en-US" sz="1200" dirty="0">
              <a:solidFill>
                <a:schemeClr val="accent6">
                  <a:lumMod val="60000"/>
                  <a:lumOff val="40000"/>
                </a:schemeClr>
              </a:solidFill>
              <a:ea typeface="+mj-lt"/>
              <a:cs typeface="+mj-lt"/>
            </a:endParaRPr>
          </a:p>
          <a:p>
            <a:endParaRPr lang="en-US" sz="1200" dirty="0"/>
          </a:p>
          <a:p>
            <a:endParaRPr lang="en-US" sz="1200"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dirty="0">
                <a:cs typeface="Biome"/>
              </a:rPr>
              <a:t>Failure Prediction</a:t>
            </a:r>
            <a:endParaRPr lang="en-US" b="1"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06573" y="2473482"/>
            <a:ext cx="6917240" cy="3894787"/>
          </a:xfrm>
        </p:spPr>
        <p:txBody>
          <a:bodyPr vert="horz" lIns="91440" tIns="45720" rIns="91440" bIns="45720" rtlCol="0" anchor="t">
            <a:noAutofit/>
          </a:bodyPr>
          <a:lstStyle/>
          <a:p>
            <a:r>
              <a:rPr lang="en-US" sz="1200" dirty="0">
                <a:solidFill>
                  <a:schemeClr val="accent6">
                    <a:lumMod val="60000"/>
                    <a:lumOff val="40000"/>
                  </a:schemeClr>
                </a:solidFill>
                <a:ea typeface="+mj-lt"/>
                <a:cs typeface="+mj-lt"/>
              </a:rPr>
              <a:t>The prediction of Air Production Unit (APU) failures in metro train operations stands as a critical challenge  for maintenance efficiency and operational reliability. Traditionally, preventive and reactive maintenance strategies have been employe. These method often relying on predefined schedules or post-failure responses. However, the dynamic nature of APU failures necessitates a more proactive approach. </a:t>
            </a:r>
            <a:endParaRPr lang="en-US">
              <a:solidFill>
                <a:schemeClr val="accent6">
                  <a:lumMod val="60000"/>
                  <a:lumOff val="40000"/>
                </a:schemeClr>
              </a:solidFill>
            </a:endParaRPr>
          </a:p>
          <a:p>
            <a:r>
              <a:rPr lang="en-US" sz="1200" dirty="0">
                <a:solidFill>
                  <a:schemeClr val="accent6">
                    <a:lumMod val="60000"/>
                    <a:lumOff val="40000"/>
                  </a:schemeClr>
                </a:solidFill>
                <a:ea typeface="+mj-lt"/>
                <a:cs typeface="+mj-lt"/>
              </a:rPr>
              <a:t>Popular methodologies in the past have included rule-based systems and statistical analysis, yet these approaches often fall short in capturing the nuanced patterns indicative of impending failures. </a:t>
            </a:r>
            <a:endParaRPr lang="en-US">
              <a:solidFill>
                <a:schemeClr val="accent6">
                  <a:lumMod val="60000"/>
                  <a:lumOff val="40000"/>
                </a:schemeClr>
              </a:solidFill>
              <a:ea typeface="+mj-lt"/>
            </a:endParaRPr>
          </a:p>
          <a:p>
            <a:r>
              <a:rPr lang="en-US" sz="1200" dirty="0">
                <a:solidFill>
                  <a:schemeClr val="accent6">
                    <a:lumMod val="60000"/>
                    <a:lumOff val="40000"/>
                  </a:schemeClr>
                </a:solidFill>
                <a:ea typeface="+mj-lt"/>
                <a:cs typeface="+mj-lt"/>
              </a:rPr>
              <a:t>Machine learning emerges as a transformative solution to this problem, offering the capability to analyze intricate relationships within the MetroPT-3 dataset and discern early warning signs of APU failures. By leveraging knowledge from the data, machine learning enables the development of predictive models that can identify potential issues before they escalate, thereby optimizing maintenance efforts and bolstering the overall reliability of metro train operations.</a:t>
            </a:r>
            <a:endParaRPr lang="en-US">
              <a:solidFill>
                <a:schemeClr val="accent6">
                  <a:lumMod val="60000"/>
                  <a:lumOff val="40000"/>
                </a:schemeClr>
              </a:solidFill>
            </a:endParaRPr>
          </a:p>
          <a:p>
            <a:endParaRPr lang="en-US" sz="1200" dirty="0">
              <a:solidFill>
                <a:schemeClr val="accent6">
                  <a:lumMod val="60000"/>
                  <a:lumOff val="40000"/>
                </a:schemeClr>
              </a:solidFill>
              <a:ea typeface="+mj-lt"/>
              <a:cs typeface="+mj-lt"/>
            </a:endParaRPr>
          </a:p>
          <a:p>
            <a:endParaRPr lang="en-US" sz="1200" dirty="0">
              <a:solidFill>
                <a:schemeClr val="accent6">
                  <a:lumMod val="60000"/>
                  <a:lumOff val="40000"/>
                </a:schemeClr>
              </a:solidFill>
              <a:ea typeface="+mj-lt"/>
              <a:cs typeface="+mj-lt"/>
            </a:endParaRP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104919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dirty="0"/>
              <a:t>MetroPT-3 Dataset</a:t>
            </a:r>
            <a:endParaRPr lang="en-US"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473482"/>
            <a:ext cx="6888665" cy="961087"/>
          </a:xfrm>
        </p:spPr>
        <p:txBody>
          <a:bodyPr vert="horz" lIns="91440" tIns="45720" rIns="91440" bIns="45720" rtlCol="0" anchor="t">
            <a:noAutofit/>
          </a:bodyPr>
          <a:lstStyle/>
          <a:p>
            <a:r>
              <a:rPr lang="en-US" sz="1200" dirty="0">
                <a:solidFill>
                  <a:schemeClr val="accent6">
                    <a:lumMod val="60000"/>
                    <a:lumOff val="40000"/>
                  </a:schemeClr>
                </a:solidFill>
                <a:ea typeface="+mj-lt"/>
                <a:cs typeface="+mj-lt"/>
              </a:rPr>
              <a:t>From a metro train in an operational context, readings from pressure, temperature, motor current, and air intake valves were collected from a compressor's Air Production Unit (APU). This dataset reveals real predictive maintenance challenges encountered in the industry. It can be used for failure predictions, anomaly explanations, and other tasks.</a:t>
            </a:r>
            <a:endParaRPr lang="en-US" sz="1200">
              <a:solidFill>
                <a:schemeClr val="accent6">
                  <a:lumMod val="60000"/>
                  <a:lumOff val="40000"/>
                </a:schemeClr>
              </a:solidFill>
            </a:endParaRPr>
          </a:p>
          <a:p>
            <a:endParaRPr lang="en-US" sz="1200" dirty="0"/>
          </a:p>
          <a:p>
            <a:endParaRPr lang="en-US" sz="1200"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878140" y="3986673"/>
            <a:ext cx="6888665" cy="2241805"/>
          </a:xfrm>
        </p:spPr>
        <p:txBody>
          <a:bodyPr/>
          <a:lstStyle/>
          <a:p>
            <a:r>
              <a:rPr lang="en-US" b="1" dirty="0">
                <a:solidFill>
                  <a:schemeClr val="bg1">
                    <a:lumMod val="95000"/>
                  </a:schemeClr>
                </a:solidFill>
                <a:cs typeface="Biome"/>
              </a:rPr>
              <a:t># Instances: </a:t>
            </a:r>
            <a:r>
              <a:rPr lang="en-US" dirty="0">
                <a:solidFill>
                  <a:schemeClr val="bg1">
                    <a:lumMod val="95000"/>
                  </a:schemeClr>
                </a:solidFill>
                <a:cs typeface="Biome"/>
              </a:rPr>
              <a:t>1516948</a:t>
            </a:r>
            <a:endParaRPr lang="en-US" dirty="0">
              <a:solidFill>
                <a:schemeClr val="bg1">
                  <a:lumMod val="95000"/>
                </a:schemeClr>
              </a:solidFill>
            </a:endParaRPr>
          </a:p>
          <a:p>
            <a:r>
              <a:rPr lang="en-US" b="1">
                <a:solidFill>
                  <a:schemeClr val="bg1">
                    <a:lumMod val="95000"/>
                  </a:schemeClr>
                </a:solidFill>
                <a:cs typeface="Biome"/>
              </a:rPr>
              <a:t># Features: </a:t>
            </a:r>
            <a:r>
              <a:rPr lang="en-US" dirty="0">
                <a:solidFill>
                  <a:schemeClr val="bg1">
                    <a:lumMod val="95000"/>
                  </a:schemeClr>
                </a:solidFill>
                <a:cs typeface="Biome"/>
              </a:rPr>
              <a:t>15</a:t>
            </a:r>
          </a:p>
          <a:p>
            <a:r>
              <a:rPr lang="en-US" b="1" dirty="0">
                <a:solidFill>
                  <a:schemeClr val="bg1">
                    <a:lumMod val="95000"/>
                  </a:schemeClr>
                </a:solidFill>
                <a:cs typeface="Biome"/>
              </a:rPr>
              <a:t>Dataset Characteristics: </a:t>
            </a:r>
            <a:r>
              <a:rPr lang="en-US" dirty="0">
                <a:solidFill>
                  <a:schemeClr val="bg1">
                    <a:lumMod val="95000"/>
                  </a:schemeClr>
                </a:solidFill>
                <a:cs typeface="Biome"/>
              </a:rPr>
              <a:t>Tabular</a:t>
            </a:r>
            <a:r>
              <a:rPr lang="en-US" dirty="0">
                <a:solidFill>
                  <a:schemeClr val="bg1">
                    <a:lumMod val="95000"/>
                  </a:schemeClr>
                </a:solidFill>
                <a:ea typeface="+mn-lt"/>
                <a:cs typeface="+mn-lt"/>
              </a:rPr>
              <a:t>, Multivariate, Time-Series</a:t>
            </a:r>
            <a:endParaRPr lang="en-US" dirty="0">
              <a:solidFill>
                <a:schemeClr val="bg1">
                  <a:lumMod val="95000"/>
                </a:schemeClr>
              </a:solidFill>
            </a:endParaRPr>
          </a:p>
          <a:p>
            <a:endParaRPr lang="en-US" dirty="0"/>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3812556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Approaches</a:t>
            </a:r>
            <a:endParaRPr lang="en-US" dirty="0"/>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1910717" y="2047214"/>
            <a:ext cx="8512557" cy="523316"/>
          </a:xfrm>
        </p:spPr>
        <p:txBody>
          <a:bodyPr/>
          <a:lstStyle/>
          <a:p>
            <a:r>
              <a:rPr lang="en-US" dirty="0">
                <a:cs typeface="Biome"/>
              </a:rPr>
              <a:t>Build and examine machine learning models with different level of complexity </a:t>
            </a:r>
            <a:endParaRPr lang="en-US"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2253617" y="3004004"/>
            <a:ext cx="7712457" cy="2307568"/>
          </a:xfrm>
        </p:spPr>
        <p:txBody>
          <a:bodyPr vert="horz" lIns="91440" tIns="45720" rIns="91440" bIns="45720" rtlCol="0" anchor="t">
            <a:noAutofit/>
          </a:bodyPr>
          <a:lstStyle/>
          <a:p>
            <a:pPr marL="283210" indent="-283210"/>
            <a:r>
              <a:rPr lang="en-US" dirty="0">
                <a:cs typeface="Biome"/>
              </a:rPr>
              <a:t>Traditional models such as Linear Regression, Naïve Bayes, KNN, Random Forest and Support Vector Machine </a:t>
            </a:r>
            <a:endParaRPr lang="en-US" dirty="0"/>
          </a:p>
          <a:p>
            <a:pPr marL="283210" indent="-283210"/>
            <a:r>
              <a:rPr lang="en-US" dirty="0">
                <a:cs typeface="Biome"/>
              </a:rPr>
              <a:t>Advanced models such as </a:t>
            </a:r>
            <a:r>
              <a:rPr lang="en-US" dirty="0" err="1">
                <a:cs typeface="Biome"/>
              </a:rPr>
              <a:t>XGBoost</a:t>
            </a:r>
            <a:r>
              <a:rPr lang="en-US" dirty="0">
                <a:cs typeface="Biome"/>
              </a:rPr>
              <a:t>, Extreme Machine Learning, Neural Network and Ensemble Method</a:t>
            </a:r>
            <a:endParaRPr lang="en-US" dirty="0"/>
          </a:p>
          <a:p>
            <a:pPr marL="283210" indent="-283210"/>
            <a:r>
              <a:rPr lang="en-US" dirty="0">
                <a:cs typeface="Biome"/>
              </a:rPr>
              <a:t>Apply hyperparameter searching to find the best model</a:t>
            </a:r>
            <a:endParaRPr lang="en-US" dirty="0"/>
          </a:p>
          <a:p>
            <a:pPr marL="283210" indent="-283210"/>
            <a:r>
              <a:rPr lang="en-US" dirty="0">
                <a:cs typeface="Biome"/>
              </a:rPr>
              <a:t>Employ metrics such as accuracy, precision, recall, F1-score to evaluate and compare models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Tree>
    <p:extLst>
      <p:ext uri="{BB962C8B-B14F-4D97-AF65-F5344CB8AC3E}">
        <p14:creationId xmlns:p14="http://schemas.microsoft.com/office/powerpoint/2010/main" val="18102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Data Preprocessing</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897557" y="2250640"/>
            <a:ext cx="3953594" cy="509671"/>
          </a:xfrm>
        </p:spPr>
        <p:txBody>
          <a:bodyPr/>
          <a:lstStyle/>
          <a:p>
            <a:r>
              <a:rPr lang="en-US" dirty="0">
                <a:cs typeface="Biome"/>
              </a:rPr>
              <a:t>Clean and label </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962504" y="2869217"/>
            <a:ext cx="3940736" cy="2307568"/>
          </a:xfrm>
        </p:spPr>
        <p:txBody>
          <a:bodyPr vert="horz" lIns="91440" tIns="45720" rIns="91440" bIns="45720" rtlCol="0" anchor="t">
            <a:noAutofit/>
          </a:bodyPr>
          <a:lstStyle/>
          <a:p>
            <a:pPr marL="283210" indent="-283210"/>
            <a:r>
              <a:rPr lang="en-US" dirty="0">
                <a:ea typeface="+mn-lt"/>
                <a:cs typeface="+mn-lt"/>
              </a:rPr>
              <a:t>Remove unnecessary column</a:t>
            </a:r>
          </a:p>
          <a:p>
            <a:pPr marL="283210" indent="-283210"/>
            <a:r>
              <a:rPr lang="en-US">
                <a:ea typeface="+mn-lt"/>
                <a:cs typeface="+mn-lt"/>
              </a:rPr>
              <a:t>Format the timestamp column</a:t>
            </a:r>
            <a:endParaRPr lang="en-US"/>
          </a:p>
          <a:p>
            <a:pPr marL="283210" indent="-283210"/>
            <a:r>
              <a:rPr lang="en-US" dirty="0">
                <a:ea typeface="+mn-lt"/>
                <a:cs typeface="+mn-lt"/>
              </a:rPr>
              <a:t>Label data (Original dataset is not labelled)</a:t>
            </a:r>
            <a:endParaRPr lang="en-US" dirty="0"/>
          </a:p>
          <a:p>
            <a:pPr marL="283210" indent="-283210"/>
            <a:r>
              <a:rPr lang="en-US" dirty="0">
                <a:ea typeface="+mn-lt"/>
                <a:cs typeface="+mn-lt"/>
              </a:rPr>
              <a:t>Subsample to balance the dataset (Original dataset is highly imbalanced)</a:t>
            </a:r>
            <a:endParaRPr lang="en-US" dirty="0"/>
          </a:p>
          <a:p>
            <a:pPr marL="283210" indent="-283210"/>
            <a:r>
              <a:rPr lang="en-US" dirty="0">
                <a:ea typeface="+mn-lt"/>
                <a:cs typeface="+mn-lt"/>
              </a:rPr>
              <a:t>Find and drop all outliers</a:t>
            </a:r>
            <a:endParaRPr lang="en-US" dirty="0">
              <a:ea typeface="+mn-lt"/>
            </a:endParaRPr>
          </a:p>
          <a:p>
            <a:pPr marL="283210" indent="-283210"/>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4" name="Picture 3" descr="A table with text on it&#10;&#10;Description automatically generated">
            <a:extLst>
              <a:ext uri="{FF2B5EF4-FFF2-40B4-BE49-F238E27FC236}">
                <a16:creationId xmlns:a16="http://schemas.microsoft.com/office/drawing/2014/main" id="{1F84EAEF-B59A-A93F-248E-E8C4538356BE}"/>
              </a:ext>
            </a:extLst>
          </p:cNvPr>
          <p:cNvPicPr>
            <a:picLocks noChangeAspect="1"/>
          </p:cNvPicPr>
          <p:nvPr/>
        </p:nvPicPr>
        <p:blipFill>
          <a:blip r:embed="rId2"/>
          <a:stretch>
            <a:fillRect/>
          </a:stretch>
        </p:blipFill>
        <p:spPr>
          <a:xfrm>
            <a:off x="5181600" y="2198096"/>
            <a:ext cx="6638925" cy="3280958"/>
          </a:xfrm>
          <a:prstGeom prst="rect">
            <a:avLst/>
          </a:prstGeom>
        </p:spPr>
      </p:pic>
    </p:spTree>
    <p:extLst>
      <p:ext uri="{BB962C8B-B14F-4D97-AF65-F5344CB8AC3E}">
        <p14:creationId xmlns:p14="http://schemas.microsoft.com/office/powerpoint/2010/main" val="304902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Exploratory Data Analysis</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497507" y="4717615"/>
            <a:ext cx="3953594" cy="509671"/>
          </a:xfrm>
        </p:spPr>
        <p:txBody>
          <a:bodyPr/>
          <a:lstStyle/>
          <a:p>
            <a:r>
              <a:rPr lang="en-US" dirty="0">
                <a:cs typeface="Biome"/>
              </a:rPr>
              <a:t>We observed that:</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676754" y="5298092"/>
            <a:ext cx="5712386" cy="926443"/>
          </a:xfrm>
        </p:spPr>
        <p:txBody>
          <a:bodyPr vert="horz" lIns="91440" tIns="45720" rIns="91440" bIns="45720" rtlCol="0" anchor="t">
            <a:noAutofit/>
          </a:bodyPr>
          <a:lstStyle/>
          <a:p>
            <a:pPr marL="283210" indent="-283210"/>
            <a:r>
              <a:rPr lang="en-US" dirty="0">
                <a:ea typeface="+mn-lt"/>
                <a:cs typeface="+mn-lt"/>
              </a:rPr>
              <a:t>There are strong linear relationship among features</a:t>
            </a:r>
            <a:endParaRPr lang="en-US" dirty="0"/>
          </a:p>
          <a:p>
            <a:pPr marL="283210" indent="-283210"/>
            <a:r>
              <a:rPr lang="en-US" dirty="0">
                <a:cs typeface="Biome"/>
              </a:rPr>
              <a:t>No outliers left after preprocessing</a:t>
            </a:r>
            <a:endParaRPr lang="en-US" dirty="0"/>
          </a:p>
          <a:p>
            <a:pPr marL="283210" indent="-283210"/>
            <a:r>
              <a:rPr lang="en-US" dirty="0">
                <a:cs typeface="Biome"/>
              </a:rPr>
              <a:t>Data needs scaling before training</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9</a:t>
            </a:fld>
            <a:endParaRPr lang="en-US" dirty="0"/>
          </a:p>
        </p:txBody>
      </p:sp>
      <p:pic>
        <p:nvPicPr>
          <p:cNvPr id="4" name="Picture 3" descr="A screenshot of a graph&#10;&#10;Description automatically generated">
            <a:extLst>
              <a:ext uri="{FF2B5EF4-FFF2-40B4-BE49-F238E27FC236}">
                <a16:creationId xmlns:a16="http://schemas.microsoft.com/office/drawing/2014/main" id="{DFE36807-B5D5-FBA5-F82B-C3B983F78801}"/>
              </a:ext>
            </a:extLst>
          </p:cNvPr>
          <p:cNvPicPr>
            <a:picLocks noChangeAspect="1"/>
          </p:cNvPicPr>
          <p:nvPr/>
        </p:nvPicPr>
        <p:blipFill>
          <a:blip r:embed="rId2"/>
          <a:stretch>
            <a:fillRect/>
          </a:stretch>
        </p:blipFill>
        <p:spPr>
          <a:xfrm>
            <a:off x="6901350" y="1695450"/>
            <a:ext cx="5094900" cy="4114800"/>
          </a:xfrm>
          <a:prstGeom prst="rect">
            <a:avLst/>
          </a:prstGeom>
        </p:spPr>
      </p:pic>
      <p:pic>
        <p:nvPicPr>
          <p:cNvPr id="6" name="Picture 5">
            <a:extLst>
              <a:ext uri="{FF2B5EF4-FFF2-40B4-BE49-F238E27FC236}">
                <a16:creationId xmlns:a16="http://schemas.microsoft.com/office/drawing/2014/main" id="{1B28C03A-B765-E8EA-8D88-65E852F1739C}"/>
              </a:ext>
            </a:extLst>
          </p:cNvPr>
          <p:cNvPicPr>
            <a:picLocks noChangeAspect="1"/>
          </p:cNvPicPr>
          <p:nvPr/>
        </p:nvPicPr>
        <p:blipFill>
          <a:blip r:embed="rId3"/>
          <a:stretch>
            <a:fillRect/>
          </a:stretch>
        </p:blipFill>
        <p:spPr>
          <a:xfrm>
            <a:off x="352425" y="1757162"/>
            <a:ext cx="6362700" cy="2695976"/>
          </a:xfrm>
          <a:prstGeom prst="rect">
            <a:avLst/>
          </a:prstGeom>
        </p:spPr>
      </p:pic>
    </p:spTree>
    <p:extLst>
      <p:ext uri="{BB962C8B-B14F-4D97-AF65-F5344CB8AC3E}">
        <p14:creationId xmlns:p14="http://schemas.microsoft.com/office/powerpoint/2010/main" val="1633117137"/>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157</Words>
  <Application>Microsoft Office PowerPoint</Application>
  <PresentationFormat>Widescreen</PresentationFormat>
  <Paragraphs>54</Paragraphs>
  <Slides>26</Slides>
  <Notes>2</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Team members</vt:lpstr>
      <vt:lpstr>Team members</vt:lpstr>
      <vt:lpstr>Abstract</vt:lpstr>
      <vt:lpstr>Failure Prediction</vt:lpstr>
      <vt:lpstr>MetroPT-3 Dataset</vt:lpstr>
      <vt:lpstr>Approaches</vt:lpstr>
      <vt:lpstr>Data Preprocessing</vt:lpstr>
      <vt:lpstr>Exploratory Data Analysis</vt:lpstr>
      <vt:lpstr>Linear Regression</vt:lpstr>
      <vt:lpstr>Naïve Bayes</vt:lpstr>
      <vt:lpstr>K-Nearest Neigbors</vt:lpstr>
      <vt:lpstr>Random Forest</vt:lpstr>
      <vt:lpstr>Random Forest</vt:lpstr>
      <vt:lpstr>Support Vector Machine</vt:lpstr>
      <vt:lpstr>Support Vector Machine</vt:lpstr>
      <vt:lpstr>Features Selection</vt:lpstr>
      <vt:lpstr>Features Selection</vt:lpstr>
      <vt:lpstr>Bidirectional Elimination</vt:lpstr>
      <vt:lpstr>XGBoost</vt:lpstr>
      <vt:lpstr>Extreme Machine Learning</vt:lpstr>
      <vt:lpstr>Neural Network</vt:lpstr>
      <vt:lpstr>Ensemble Method</vt:lpstr>
      <vt:lpstr>Result and discussion</vt:lpstr>
      <vt:lpstr>Result and 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
  <cp:lastModifiedBy/>
  <cp:revision>633</cp:revision>
  <dcterms:created xsi:type="dcterms:W3CDTF">2023-10-12T00:12:31Z</dcterms:created>
  <dcterms:modified xsi:type="dcterms:W3CDTF">2023-12-01T04:38:04Z</dcterms:modified>
</cp:coreProperties>
</file>